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9" r:id="rId4"/>
    <p:sldId id="258" r:id="rId5"/>
    <p:sldId id="260" r:id="rId6"/>
    <p:sldId id="286" r:id="rId7"/>
    <p:sldId id="261" r:id="rId8"/>
    <p:sldId id="262" r:id="rId9"/>
    <p:sldId id="265" r:id="rId10"/>
    <p:sldId id="267" r:id="rId11"/>
    <p:sldId id="268" r:id="rId12"/>
    <p:sldId id="282" r:id="rId13"/>
    <p:sldId id="269" r:id="rId14"/>
    <p:sldId id="279" r:id="rId15"/>
    <p:sldId id="264" r:id="rId16"/>
    <p:sldId id="270" r:id="rId17"/>
    <p:sldId id="272" r:id="rId18"/>
    <p:sldId id="273" r:id="rId19"/>
    <p:sldId id="271" r:id="rId20"/>
    <p:sldId id="277" r:id="rId21"/>
    <p:sldId id="278" r:id="rId22"/>
    <p:sldId id="280" r:id="rId23"/>
    <p:sldId id="276" r:id="rId24"/>
    <p:sldId id="281" r:id="rId25"/>
    <p:sldId id="284" r:id="rId26"/>
    <p:sldId id="287" r:id="rId27"/>
    <p:sldId id="28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2643"/>
  </p:normalViewPr>
  <p:slideViewPr>
    <p:cSldViewPr snapToGrid="0" snapToObjects="1">
      <p:cViewPr varScale="1">
        <p:scale>
          <a:sx n="124" d="100"/>
          <a:sy n="124" d="100"/>
        </p:scale>
        <p:origin x="8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EDD89F-153D-8E45-94F1-E8EDCC3298E0}" type="datetimeFigureOut">
              <a:rPr lang="en-US" smtClean="0"/>
              <a:t>11/18/19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A3A5B-4946-D746-B9BD-94900BBA0149}" type="slidenum">
              <a:rPr lang="en-US" smtClean="0"/>
              <a:t>‹#›</a:t>
            </a:fld>
            <a:endParaRPr lang="en-US"/>
          </a:p>
        </p:txBody>
      </p:sp>
    </p:spTree>
    <p:extLst>
      <p:ext uri="{BB962C8B-B14F-4D97-AF65-F5344CB8AC3E}">
        <p14:creationId xmlns:p14="http://schemas.microsoft.com/office/powerpoint/2010/main" val="179562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11/18/19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LBO analysis</a:t>
            </a:r>
          </a:p>
        </p:txBody>
      </p:sp>
      <p:sp>
        <p:nvSpPr>
          <p:cNvPr id="3" name="Subtitle 2"/>
          <p:cNvSpPr>
            <a:spLocks noGrp="1"/>
          </p:cNvSpPr>
          <p:nvPr>
            <p:ph type="subTitle" idx="1"/>
          </p:nvPr>
        </p:nvSpPr>
        <p:spPr/>
        <p:txBody>
          <a:bodyPr>
            <a:normAutofit lnSpcReduction="10000"/>
          </a:bodyPr>
          <a:lstStyle/>
          <a:p>
            <a:endParaRPr lang="en-US" dirty="0"/>
          </a:p>
          <a:p>
            <a:endParaRPr lang="en-US" dirty="0"/>
          </a:p>
          <a:p>
            <a:r>
              <a:rPr lang="en-US" dirty="0"/>
              <a:t> Kevin Chiang, UVM</a:t>
            </a:r>
          </a:p>
        </p:txBody>
      </p:sp>
    </p:spTree>
    <p:extLst>
      <p:ext uri="{BB962C8B-B14F-4D97-AF65-F5344CB8AC3E}">
        <p14:creationId xmlns:p14="http://schemas.microsoft.com/office/powerpoint/2010/main" val="121363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Compute unlevered beta and required unlevered/asset return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89212" y="2133599"/>
                <a:ext cx="8915400" cy="4555299"/>
              </a:xfrm>
            </p:spPr>
            <p:txBody>
              <a:bodyPr>
                <a:normAutofit lnSpcReduction="10000"/>
              </a:bodyPr>
              <a:lstStyle/>
              <a:p>
                <a:r>
                  <a:rPr lang="en-US" sz="2000" dirty="0"/>
                  <a:t>Recall that:</a:t>
                </a:r>
              </a:p>
              <a:p>
                <a:pPr marL="342900" lvl="1" indent="-342900"/>
                <a14:m>
                  <m:oMath xmlns:m="http://schemas.openxmlformats.org/officeDocument/2006/math">
                    <m:r>
                      <a:rPr lang="en-US" sz="2000" i="1">
                        <a:latin typeface="Cambria Math" charset="0"/>
                        <a:ea typeface="Cambria Math" charset="0"/>
                        <a:cs typeface="Cambria Math" charset="0"/>
                      </a:rPr>
                      <m:t>𝛽</m:t>
                    </m:r>
                  </m:oMath>
                </a14:m>
                <a:r>
                  <a:rPr lang="en-US" sz="2000" i="1" baseline="-25000" dirty="0"/>
                  <a:t>Unlevered</a:t>
                </a:r>
                <a:r>
                  <a:rPr lang="en-US" sz="2000" i="1" dirty="0"/>
                  <a:t> = </a:t>
                </a:r>
                <a14:m>
                  <m:oMath xmlns:m="http://schemas.openxmlformats.org/officeDocument/2006/math">
                    <m:r>
                      <a:rPr lang="en-US" sz="2000" i="1">
                        <a:latin typeface="Cambria Math" charset="0"/>
                        <a:ea typeface="Cambria Math" charset="0"/>
                        <a:cs typeface="Cambria Math" charset="0"/>
                      </a:rPr>
                      <m:t>𝛽</m:t>
                    </m:r>
                  </m:oMath>
                </a14:m>
                <a:r>
                  <a:rPr lang="en-US" sz="2000" i="1" baseline="-25000" dirty="0"/>
                  <a:t>i </a:t>
                </a:r>
                <a:r>
                  <a:rPr lang="en-US" sz="2000" i="1" dirty="0"/>
                  <a:t>/ (1 + (1 </a:t>
                </a:r>
                <a:r>
                  <a:rPr lang="mr-IN" sz="2000" i="1" dirty="0"/>
                  <a:t>–</a:t>
                </a:r>
                <a:r>
                  <a:rPr lang="en-US" sz="2000" i="1" dirty="0"/>
                  <a:t> Tax Rate) * (D/E))</a:t>
                </a:r>
              </a:p>
              <a:p>
                <a:pPr marL="342900" lvl="1" indent="-342900"/>
                <a:r>
                  <a:rPr lang="en-US" sz="2000" dirty="0"/>
                  <a:t>For RJR Nabisco, its pre-offer levered beta was 0.97.  D/E was 0.6.  Thus, the estimate for unlevered beta is 0.7.</a:t>
                </a:r>
              </a:p>
              <a:p>
                <a:r>
                  <a:rPr lang="en-US" sz="2000" i="1" dirty="0"/>
                  <a:t>Required Unlevered Return (RUR) = E(</a:t>
                </a:r>
                <a:r>
                  <a:rPr lang="en-US" sz="2000" i="1" dirty="0" err="1"/>
                  <a:t>R</a:t>
                </a:r>
                <a:r>
                  <a:rPr lang="en-US" sz="2000" i="1" baseline="-25000" dirty="0" err="1"/>
                  <a:t>unlevered</a:t>
                </a:r>
                <a:r>
                  <a:rPr lang="en-US" sz="2000" i="1" dirty="0"/>
                  <a:t>) = </a:t>
                </a:r>
                <a:r>
                  <a:rPr lang="en-US" sz="2000" i="1" dirty="0" err="1"/>
                  <a:t>R</a:t>
                </a:r>
                <a:r>
                  <a:rPr lang="en-US" sz="2000" i="1" baseline="-25000" dirty="0" err="1"/>
                  <a:t>f</a:t>
                </a:r>
                <a:r>
                  <a:rPr lang="en-US" sz="2000" i="1" dirty="0"/>
                  <a:t> + </a:t>
                </a:r>
                <a14:m>
                  <m:oMath xmlns:m="http://schemas.openxmlformats.org/officeDocument/2006/math">
                    <m:r>
                      <a:rPr lang="en-US" sz="2000" i="1">
                        <a:latin typeface="Cambria Math" charset="0"/>
                        <a:ea typeface="Cambria Math" charset="0"/>
                        <a:cs typeface="Cambria Math" charset="0"/>
                      </a:rPr>
                      <m:t>𝛽</m:t>
                    </m:r>
                  </m:oMath>
                </a14:m>
                <a:r>
                  <a:rPr lang="en-US" sz="2000" i="1" baseline="-25000" dirty="0"/>
                  <a:t>Unlevered</a:t>
                </a:r>
                <a:r>
                  <a:rPr lang="en-US" sz="2000" i="1" dirty="0"/>
                  <a:t> * (E(R</a:t>
                </a:r>
                <a:r>
                  <a:rPr lang="en-US" sz="2000" i="1" baseline="-25000" dirty="0"/>
                  <a:t>m</a:t>
                </a:r>
                <a:r>
                  <a:rPr lang="en-US" sz="2000" i="1" dirty="0"/>
                  <a:t>) </a:t>
                </a:r>
                <a:r>
                  <a:rPr lang="mr-IN" sz="2000" i="1" dirty="0"/>
                  <a:t>–</a:t>
                </a:r>
                <a:r>
                  <a:rPr lang="en-US" sz="2000" i="1" dirty="0"/>
                  <a:t> </a:t>
                </a:r>
                <a:r>
                  <a:rPr lang="en-US" sz="2000" i="1" dirty="0" err="1"/>
                  <a:t>R</a:t>
                </a:r>
                <a:r>
                  <a:rPr lang="en-US" sz="2000" i="1" baseline="-25000" dirty="0" err="1"/>
                  <a:t>f</a:t>
                </a:r>
                <a:r>
                  <a:rPr lang="en-US" sz="2000" i="1" dirty="0"/>
                  <a:t>)</a:t>
                </a:r>
              </a:p>
              <a:p>
                <a:r>
                  <a:rPr lang="en-US" sz="2000" dirty="0"/>
                  <a:t>For RJR Nabisco in 1988</a:t>
                </a:r>
                <a:r>
                  <a:rPr lang="en-US" sz="2000"/>
                  <a:t>, T-note </a:t>
                </a:r>
                <a:r>
                  <a:rPr lang="en-US" sz="2000" dirty="0"/>
                  <a:t>yield was 9%.  The market risk premium was 8%.  With an unlevered beta of 0.7, the RUR is 14.6%.</a:t>
                </a:r>
              </a:p>
              <a:p>
                <a:r>
                  <a:rPr lang="en-US" sz="2000" i="1" dirty="0"/>
                  <a:t>Unlevered Terminal </a:t>
                </a:r>
                <a:r>
                  <a:rPr lang="en-US" sz="2000" i="1" dirty="0" err="1"/>
                  <a:t>Value</a:t>
                </a:r>
                <a:r>
                  <a:rPr lang="en-US" sz="2000" i="1" baseline="-25000" dirty="0" err="1"/>
                  <a:t>T</a:t>
                </a:r>
                <a:r>
                  <a:rPr lang="en-US" sz="2000" i="1" dirty="0"/>
                  <a:t> = (FCF</a:t>
                </a:r>
                <a:r>
                  <a:rPr lang="en-US" sz="2000" i="1" baseline="-25000" dirty="0"/>
                  <a:t>T</a:t>
                </a:r>
                <a:r>
                  <a:rPr lang="en-US" sz="2000" i="1" dirty="0"/>
                  <a:t> * (1 + g)) / (RUR </a:t>
                </a:r>
                <a:r>
                  <a:rPr lang="mr-IN" sz="2000" i="1" dirty="0"/>
                  <a:t>–</a:t>
                </a:r>
                <a:r>
                  <a:rPr lang="en-US" sz="2000" i="1" dirty="0"/>
                  <a:t> g) </a:t>
                </a:r>
              </a:p>
              <a:p>
                <a:r>
                  <a:rPr lang="en-US" sz="2000" dirty="0"/>
                  <a:t>g is the long-term growth rate in FCF.  I set g to be 3% for RJR Nabisco.</a:t>
                </a:r>
              </a:p>
              <a:p>
                <a:r>
                  <a:rPr lang="en-US" sz="2000" dirty="0"/>
                  <a:t>FCFs and unlevered terminal value are then discounted by RUR to arrive at the PV of an unlevered firm (V</a:t>
                </a:r>
                <a:r>
                  <a:rPr lang="en-US" sz="2000" baseline="-25000" dirty="0"/>
                  <a:t>U</a:t>
                </a:r>
                <a:r>
                  <a:rPr lang="en-US" sz="2000" dirty="0"/>
                  <a:t>).</a:t>
                </a:r>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89212" y="2133599"/>
                <a:ext cx="8915400" cy="4555299"/>
              </a:xfrm>
              <a:blipFill>
                <a:blip r:embed="rId2"/>
                <a:stretch>
                  <a:fillRect l="-712" t="-1671" b="-1671"/>
                </a:stretch>
              </a:blipFill>
            </p:spPr>
            <p:txBody>
              <a:bodyPr/>
              <a:lstStyle/>
              <a:p>
                <a:r>
                  <a:rPr lang="en-US">
                    <a:noFill/>
                  </a:rPr>
                  <a:t> </a:t>
                </a:r>
              </a:p>
            </p:txBody>
          </p:sp>
        </mc:Fallback>
      </mc:AlternateContent>
    </p:spTree>
    <p:extLst>
      <p:ext uri="{BB962C8B-B14F-4D97-AF65-F5344CB8AC3E}">
        <p14:creationId xmlns:p14="http://schemas.microsoft.com/office/powerpoint/2010/main" val="1165584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Compute interest tax shield and terminal value of tax shield </a:t>
            </a:r>
          </a:p>
        </p:txBody>
      </p:sp>
      <p:sp>
        <p:nvSpPr>
          <p:cNvPr id="3" name="Content Placeholder 2"/>
          <p:cNvSpPr>
            <a:spLocks noGrp="1"/>
          </p:cNvSpPr>
          <p:nvPr>
            <p:ph idx="1"/>
          </p:nvPr>
        </p:nvSpPr>
        <p:spPr>
          <a:xfrm>
            <a:off x="2589212" y="2133600"/>
            <a:ext cx="8915400" cy="4421204"/>
          </a:xfrm>
        </p:spPr>
        <p:txBody>
          <a:bodyPr>
            <a:normAutofit/>
          </a:bodyPr>
          <a:lstStyle/>
          <a:p>
            <a:r>
              <a:rPr lang="en-US" sz="2000" dirty="0"/>
              <a:t>Each year’s tax shield during the holding horizon = (interest expenses * tax rate).</a:t>
            </a:r>
          </a:p>
          <a:p>
            <a:r>
              <a:rPr lang="en-US" sz="2000" dirty="0"/>
              <a:t>Terminal value of tax shield = [levered terminal value] </a:t>
            </a:r>
            <a:r>
              <a:rPr lang="mr-IN" sz="2000" dirty="0"/>
              <a:t>–</a:t>
            </a:r>
            <a:r>
              <a:rPr lang="en-US" sz="2000" dirty="0"/>
              <a:t> [unlevered terminal value] = </a:t>
            </a:r>
            <a:r>
              <a:rPr lang="en-US" sz="2000" i="1" dirty="0"/>
              <a:t>[(FCF</a:t>
            </a:r>
            <a:r>
              <a:rPr lang="en-US" sz="2000" i="1" baseline="-25000" dirty="0"/>
              <a:t>T</a:t>
            </a:r>
            <a:r>
              <a:rPr lang="en-US" sz="2000" i="1" dirty="0"/>
              <a:t> * (1 + g)) / (WACC </a:t>
            </a:r>
            <a:r>
              <a:rPr lang="mr-IN" sz="2000" i="1" dirty="0"/>
              <a:t>–</a:t>
            </a:r>
            <a:r>
              <a:rPr lang="en-US" sz="2000" i="1" dirty="0"/>
              <a:t> g)] </a:t>
            </a:r>
            <a:r>
              <a:rPr lang="mr-IN" sz="2000" i="1" dirty="0"/>
              <a:t>–</a:t>
            </a:r>
            <a:r>
              <a:rPr lang="en-US" sz="2000" i="1" dirty="0"/>
              <a:t> [(FCF</a:t>
            </a:r>
            <a:r>
              <a:rPr lang="en-US" sz="2000" i="1" baseline="-25000" dirty="0"/>
              <a:t>T</a:t>
            </a:r>
            <a:r>
              <a:rPr lang="en-US" sz="2000" i="1" dirty="0"/>
              <a:t> * (1 + g)) / (RUR </a:t>
            </a:r>
            <a:r>
              <a:rPr lang="mr-IN" sz="2000" i="1" dirty="0"/>
              <a:t>–</a:t>
            </a:r>
            <a:r>
              <a:rPr lang="en-US" sz="2000" i="1" dirty="0"/>
              <a:t> g)] </a:t>
            </a:r>
          </a:p>
          <a:p>
            <a:r>
              <a:rPr lang="en-US" sz="2000" dirty="0"/>
              <a:t>The WACC used in the above computation is based on long-term target capital structure and long-term cost of equity and cost of debt.  I set this long-term WACC to be 12.7% for RJR Nabisco.</a:t>
            </a:r>
          </a:p>
          <a:p>
            <a:r>
              <a:rPr lang="en-US" sz="2000" dirty="0">
                <a:solidFill>
                  <a:srgbClr val="0070C0"/>
                </a:solidFill>
              </a:rPr>
              <a:t>Question</a:t>
            </a:r>
            <a:r>
              <a:rPr lang="en-US" sz="2000" dirty="0"/>
              <a:t>: why WACC (12.7%) &lt; RUR (14.6%)?</a:t>
            </a:r>
          </a:p>
          <a:p>
            <a:r>
              <a:rPr lang="en-US" sz="2000" dirty="0"/>
              <a:t>PVTS = sum of discounted value of each year’s tax shield and that of terminal value of tax shield.</a:t>
            </a:r>
          </a:p>
        </p:txBody>
      </p:sp>
    </p:spTree>
    <p:extLst>
      <p:ext uri="{BB962C8B-B14F-4D97-AF65-F5344CB8AC3E}">
        <p14:creationId xmlns:p14="http://schemas.microsoft.com/office/powerpoint/2010/main" val="1284509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II</a:t>
            </a:r>
          </a:p>
        </p:txBody>
      </p:sp>
      <p:sp>
        <p:nvSpPr>
          <p:cNvPr id="3" name="Content Placeholder 2"/>
          <p:cNvSpPr>
            <a:spLocks noGrp="1"/>
          </p:cNvSpPr>
          <p:nvPr>
            <p:ph idx="1"/>
          </p:nvPr>
        </p:nvSpPr>
        <p:spPr/>
        <p:txBody>
          <a:bodyPr/>
          <a:lstStyle/>
          <a:p>
            <a:r>
              <a:rPr lang="en-US" sz="2000" dirty="0"/>
              <a:t>The </a:t>
            </a:r>
            <a:r>
              <a:rPr lang="en-US" sz="2000" dirty="0">
                <a:solidFill>
                  <a:srgbClr val="0070C0"/>
                </a:solidFill>
              </a:rPr>
              <a:t>discount rate </a:t>
            </a:r>
            <a:r>
              <a:rPr lang="en-US" sz="2000" dirty="0"/>
              <a:t>used here should reflect the riskiness of </a:t>
            </a:r>
            <a:r>
              <a:rPr lang="en-US" sz="2000" dirty="0">
                <a:solidFill>
                  <a:srgbClr val="0070C0"/>
                </a:solidFill>
              </a:rPr>
              <a:t>tax shield</a:t>
            </a:r>
            <a:r>
              <a:rPr lang="en-US" sz="2000" dirty="0"/>
              <a:t>.  Unfortunately, academics and practitioners </a:t>
            </a:r>
            <a:r>
              <a:rPr lang="en-US" sz="2000" dirty="0">
                <a:solidFill>
                  <a:srgbClr val="0070C0"/>
                </a:solidFill>
              </a:rPr>
              <a:t>do not have a consensus</a:t>
            </a:r>
            <a:r>
              <a:rPr lang="en-US" sz="2000" dirty="0"/>
              <a:t> here.</a:t>
            </a:r>
          </a:p>
          <a:p>
            <a:r>
              <a:rPr lang="en-US" sz="2000" dirty="0"/>
              <a:t>Some believe that the riskiness of tax shield is not far away from that of debt; so, the discount rate should be the </a:t>
            </a:r>
            <a:r>
              <a:rPr lang="en-US" sz="2000" dirty="0">
                <a:solidFill>
                  <a:srgbClr val="0070C0"/>
                </a:solidFill>
              </a:rPr>
              <a:t>average of cost of debt</a:t>
            </a:r>
            <a:r>
              <a:rPr lang="en-US" sz="2000" dirty="0"/>
              <a:t>.  This is what I did for the RJR Nabisco computation, and set it at 13.5%.</a:t>
            </a:r>
          </a:p>
          <a:p>
            <a:r>
              <a:rPr lang="en-US" sz="2000" dirty="0"/>
              <a:t>Some believe that the riskiness of tax shield is not far away from that of assets; so, the discount rate should be </a:t>
            </a:r>
            <a:r>
              <a:rPr lang="en-US" sz="2000" dirty="0">
                <a:solidFill>
                  <a:srgbClr val="0070C0"/>
                </a:solidFill>
              </a:rPr>
              <a:t>RUR</a:t>
            </a:r>
            <a:r>
              <a:rPr lang="en-US" sz="2000" dirty="0"/>
              <a:t>.</a:t>
            </a:r>
          </a:p>
          <a:p>
            <a:endParaRPr lang="en-US" dirty="0"/>
          </a:p>
        </p:txBody>
      </p:sp>
    </p:spTree>
    <p:extLst>
      <p:ext uri="{BB962C8B-B14F-4D97-AF65-F5344CB8AC3E}">
        <p14:creationId xmlns:p14="http://schemas.microsoft.com/office/powerpoint/2010/main" val="2136527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Compute firm value</a:t>
            </a:r>
          </a:p>
        </p:txBody>
      </p:sp>
      <p:sp>
        <p:nvSpPr>
          <p:cNvPr id="3" name="Content Placeholder 2"/>
          <p:cNvSpPr>
            <a:spLocks noGrp="1"/>
          </p:cNvSpPr>
          <p:nvPr>
            <p:ph idx="1"/>
          </p:nvPr>
        </p:nvSpPr>
        <p:spPr/>
        <p:txBody>
          <a:bodyPr/>
          <a:lstStyle/>
          <a:p>
            <a:r>
              <a:rPr lang="en-US" sz="2000" i="1" dirty="0"/>
              <a:t>V</a:t>
            </a:r>
            <a:r>
              <a:rPr lang="en-US" sz="2000" i="1" baseline="-25000" dirty="0"/>
              <a:t>L</a:t>
            </a:r>
            <a:r>
              <a:rPr lang="en-US" sz="2000" i="1" dirty="0"/>
              <a:t> = V</a:t>
            </a:r>
            <a:r>
              <a:rPr lang="en-US" sz="2000" i="1" baseline="-25000" dirty="0"/>
              <a:t>U</a:t>
            </a:r>
            <a:r>
              <a:rPr lang="en-US" sz="2000" i="1" dirty="0"/>
              <a:t> + PVTS</a:t>
            </a:r>
          </a:p>
          <a:p>
            <a:r>
              <a:rPr lang="en-US" sz="2000" dirty="0"/>
              <a:t>V</a:t>
            </a:r>
            <a:r>
              <a:rPr lang="en-US" sz="2000" baseline="-25000" dirty="0"/>
              <a:t>L</a:t>
            </a:r>
            <a:r>
              <a:rPr lang="en-US" sz="2000" dirty="0"/>
              <a:t> is the ceiling for the bid price of the target’s EV.</a:t>
            </a:r>
          </a:p>
          <a:p>
            <a:r>
              <a:rPr lang="en-US" sz="2000" dirty="0"/>
              <a:t>Adding cash on hand and deducting the market value of debt (and the market value of preferred stocks) from V</a:t>
            </a:r>
            <a:r>
              <a:rPr lang="en-US" sz="2000" baseline="-25000" dirty="0"/>
              <a:t>L</a:t>
            </a:r>
            <a:r>
              <a:rPr lang="en-US" sz="2000" dirty="0"/>
              <a:t> yields an estimate for equity value.</a:t>
            </a:r>
          </a:p>
          <a:p>
            <a:r>
              <a:rPr lang="en-US" sz="2000" dirty="0"/>
              <a:t>Dividing equity value by the number of shares gives us an upper bound estimate of share value.</a:t>
            </a:r>
          </a:p>
        </p:txBody>
      </p:sp>
    </p:spTree>
    <p:extLst>
      <p:ext uri="{BB962C8B-B14F-4D97-AF65-F5344CB8AC3E}">
        <p14:creationId xmlns:p14="http://schemas.microsoft.com/office/powerpoint/2010/main" val="405020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1869037"/>
              </p:ext>
            </p:extLst>
          </p:nvPr>
        </p:nvGraphicFramePr>
        <p:xfrm>
          <a:off x="962528" y="442778"/>
          <a:ext cx="11049803" cy="6502361"/>
        </p:xfrm>
        <a:graphic>
          <a:graphicData uri="http://schemas.openxmlformats.org/drawingml/2006/table">
            <a:tbl>
              <a:tblPr>
                <a:tableStyleId>{5C22544A-7EE6-4342-B048-85BDC9FD1C3A}</a:tableStyleId>
              </a:tblPr>
              <a:tblGrid>
                <a:gridCol w="2698946">
                  <a:extLst>
                    <a:ext uri="{9D8B030D-6E8A-4147-A177-3AD203B41FA5}">
                      <a16:colId xmlns:a16="http://schemas.microsoft.com/office/drawing/2014/main" val="20000"/>
                    </a:ext>
                  </a:extLst>
                </a:gridCol>
                <a:gridCol w="920817">
                  <a:extLst>
                    <a:ext uri="{9D8B030D-6E8A-4147-A177-3AD203B41FA5}">
                      <a16:colId xmlns:a16="http://schemas.microsoft.com/office/drawing/2014/main" val="20001"/>
                    </a:ext>
                  </a:extLst>
                </a:gridCol>
                <a:gridCol w="920817">
                  <a:extLst>
                    <a:ext uri="{9D8B030D-6E8A-4147-A177-3AD203B41FA5}">
                      <a16:colId xmlns:a16="http://schemas.microsoft.com/office/drawing/2014/main" val="20002"/>
                    </a:ext>
                  </a:extLst>
                </a:gridCol>
                <a:gridCol w="920817">
                  <a:extLst>
                    <a:ext uri="{9D8B030D-6E8A-4147-A177-3AD203B41FA5}">
                      <a16:colId xmlns:a16="http://schemas.microsoft.com/office/drawing/2014/main" val="20003"/>
                    </a:ext>
                  </a:extLst>
                </a:gridCol>
                <a:gridCol w="920817">
                  <a:extLst>
                    <a:ext uri="{9D8B030D-6E8A-4147-A177-3AD203B41FA5}">
                      <a16:colId xmlns:a16="http://schemas.microsoft.com/office/drawing/2014/main" val="20004"/>
                    </a:ext>
                  </a:extLst>
                </a:gridCol>
                <a:gridCol w="920817">
                  <a:extLst>
                    <a:ext uri="{9D8B030D-6E8A-4147-A177-3AD203B41FA5}">
                      <a16:colId xmlns:a16="http://schemas.microsoft.com/office/drawing/2014/main" val="20005"/>
                    </a:ext>
                  </a:extLst>
                </a:gridCol>
                <a:gridCol w="920817">
                  <a:extLst>
                    <a:ext uri="{9D8B030D-6E8A-4147-A177-3AD203B41FA5}">
                      <a16:colId xmlns:a16="http://schemas.microsoft.com/office/drawing/2014/main" val="20006"/>
                    </a:ext>
                  </a:extLst>
                </a:gridCol>
                <a:gridCol w="222265">
                  <a:extLst>
                    <a:ext uri="{9D8B030D-6E8A-4147-A177-3AD203B41FA5}">
                      <a16:colId xmlns:a16="http://schemas.microsoft.com/office/drawing/2014/main" val="20007"/>
                    </a:ext>
                  </a:extLst>
                </a:gridCol>
                <a:gridCol w="1682873">
                  <a:extLst>
                    <a:ext uri="{9D8B030D-6E8A-4147-A177-3AD203B41FA5}">
                      <a16:colId xmlns:a16="http://schemas.microsoft.com/office/drawing/2014/main" val="20008"/>
                    </a:ext>
                  </a:extLst>
                </a:gridCol>
                <a:gridCol w="920817">
                  <a:extLst>
                    <a:ext uri="{9D8B030D-6E8A-4147-A177-3AD203B41FA5}">
                      <a16:colId xmlns:a16="http://schemas.microsoft.com/office/drawing/2014/main" val="20009"/>
                    </a:ext>
                  </a:extLst>
                </a:gridCol>
              </a:tblGrid>
              <a:tr h="289504">
                <a:tc>
                  <a:txBody>
                    <a:bodyPr/>
                    <a:lstStyle/>
                    <a:p>
                      <a:pPr algn="l" fontAlgn="b"/>
                      <a:r>
                        <a:rPr lang="en-US" sz="1000" u="none" strike="noStrike">
                          <a:effectLst/>
                        </a:rPr>
                        <a:t>RJR Nabisco</a:t>
                      </a:r>
                      <a:endParaRPr lang="en-US" sz="1000" b="1"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Valuation @</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12/31/88</a:t>
                      </a:r>
                      <a:endParaRPr lang="mr-IN"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0"/>
                  </a:ext>
                </a:extLst>
              </a:tr>
              <a:tr h="148368">
                <a:tc>
                  <a:txBody>
                    <a:bodyPr/>
                    <a:lstStyle/>
                    <a:p>
                      <a:pPr algn="l" fontAlgn="b"/>
                      <a:r>
                        <a:rPr lang="en-US" sz="1000" u="none" strike="noStrike">
                          <a:effectLst/>
                        </a:rPr>
                        <a:t>$ Million</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1"/>
                  </a:ext>
                </a:extLst>
              </a:tr>
              <a:tr h="148368">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1988</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cs-CZ" sz="1000" u="none" strike="noStrike">
                          <a:effectLst/>
                        </a:rPr>
                        <a:t>E1989</a:t>
                      </a:r>
                      <a:endParaRPr lang="cs-CZ"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E1990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E1991</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E1992</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E1993</a:t>
                      </a:r>
                      <a:endParaRPr lang="is-I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2"/>
                  </a:ext>
                </a:extLst>
              </a:tr>
              <a:tr h="148368">
                <a:tc>
                  <a:txBody>
                    <a:bodyPr/>
                    <a:lstStyle/>
                    <a:p>
                      <a:pPr algn="l" fontAlgn="b"/>
                      <a:r>
                        <a:rPr lang="en-US" sz="1000" u="none" strike="noStrike">
                          <a:effectLst/>
                        </a:rPr>
                        <a:t>NewCo Bank Debt Balance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cs-CZ" sz="1000" u="none" strike="noStrike">
                          <a:effectLst/>
                        </a:rPr>
                        <a:t>18950</a:t>
                      </a:r>
                      <a:endParaRPr lang="cs-CZ"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15676.0</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12525.0</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11461.5</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fi-FI" sz="1000" u="none" strike="noStrike">
                          <a:effectLst/>
                        </a:rPr>
                        <a:t>10104.0</a:t>
                      </a:r>
                      <a:endParaRPr lang="fi-FI"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8411.1</a:t>
                      </a:r>
                      <a:endParaRPr lang="nb-NO"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3"/>
                  </a:ext>
                </a:extLst>
              </a:tr>
              <a:tr h="289504">
                <a:tc>
                  <a:txBody>
                    <a:bodyPr/>
                    <a:lstStyle/>
                    <a:p>
                      <a:pPr algn="l" fontAlgn="b"/>
                      <a:r>
                        <a:rPr lang="en-US" sz="1000" u="none" strike="noStrike">
                          <a:effectLst/>
                        </a:rPr>
                        <a:t>NewCo Subordinated Debt Balance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3500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3500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3500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3500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3500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3500</a:t>
                      </a:r>
                      <a:endParaRPr lang="is-I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Pre-Offer Beta</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0.97</a:t>
                      </a:r>
                      <a:endParaRPr lang="nb-NO"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4"/>
                  </a:ext>
                </a:extLst>
              </a:tr>
              <a:tr h="148368">
                <a:tc>
                  <a:txBody>
                    <a:bodyPr/>
                    <a:lstStyle/>
                    <a:p>
                      <a:pPr algn="l" fontAlgn="b"/>
                      <a:r>
                        <a:rPr lang="en-US" sz="1000" u="none" strike="noStrike">
                          <a:effectLst/>
                        </a:rPr>
                        <a:t>EBITDA</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cs-CZ" sz="1000" u="none" strike="noStrike">
                          <a:effectLst/>
                        </a:rPr>
                        <a:t>3360</a:t>
                      </a:r>
                      <a:endParaRPr lang="cs-CZ"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3700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4280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4610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cs-CZ" sz="1000" u="none" strike="noStrike">
                          <a:effectLst/>
                        </a:rPr>
                        <a:t>4970</a:t>
                      </a:r>
                      <a:endParaRPr lang="cs-CZ"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Tax Rate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35%</a:t>
                      </a:r>
                      <a:endParaRPr lang="mr-IN"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5"/>
                  </a:ext>
                </a:extLst>
              </a:tr>
              <a:tr h="148368">
                <a:tc>
                  <a:txBody>
                    <a:bodyPr/>
                    <a:lstStyle/>
                    <a:p>
                      <a:pPr algn="l" fontAlgn="b"/>
                      <a:r>
                        <a:rPr lang="en-US" sz="1000" u="none" strike="noStrike">
                          <a:effectLst/>
                        </a:rPr>
                        <a:t>EBIT </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2860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3225</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3805</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4135</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cs-CZ" sz="1000" u="none" strike="noStrike">
                          <a:effectLst/>
                        </a:rPr>
                        <a:t>4495</a:t>
                      </a:r>
                      <a:endParaRPr lang="cs-CZ"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mr-IN" sz="1000" u="none" strike="noStrike">
                          <a:effectLst/>
                        </a:rPr>
                        <a:t>D/E</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0.6</a:t>
                      </a:r>
                      <a:endParaRPr lang="nb-NO"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6"/>
                  </a:ext>
                </a:extLst>
              </a:tr>
              <a:tr h="148368">
                <a:tc>
                  <a:txBody>
                    <a:bodyPr/>
                    <a:lstStyle/>
                    <a:p>
                      <a:pPr algn="l" fontAlgn="b"/>
                      <a:r>
                        <a:rPr lang="en-US" sz="1000" u="none" strike="noStrike">
                          <a:effectLst/>
                        </a:rPr>
                        <a:t>Interest Rate: Bank Debt</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11.5%</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11.5%</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11.5%</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11.5%</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11.5%</a:t>
                      </a:r>
                      <a:endParaRPr lang="mr-IN"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Unlevered Beta</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0.7</a:t>
                      </a:r>
                      <a:endParaRPr lang="nb-NO"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7"/>
                  </a:ext>
                </a:extLst>
              </a:tr>
              <a:tr h="289504">
                <a:tc>
                  <a:txBody>
                    <a:bodyPr/>
                    <a:lstStyle/>
                    <a:p>
                      <a:pPr algn="l" fontAlgn="b"/>
                      <a:r>
                        <a:rPr lang="en-US" sz="1000" u="none" strike="noStrike">
                          <a:effectLst/>
                        </a:rPr>
                        <a:t>Interest Rate: Subordinated Debt</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14%</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14%</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14%</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14%</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14%</a:t>
                      </a:r>
                      <a:endParaRPr lang="mr-IN"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Risk-Free Rate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9%</a:t>
                      </a:r>
                      <a:endParaRPr lang="mr-IN"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8"/>
                  </a:ext>
                </a:extLst>
              </a:tr>
              <a:tr h="289504">
                <a:tc>
                  <a:txBody>
                    <a:bodyPr/>
                    <a:lstStyle/>
                    <a:p>
                      <a:pPr algn="l" fontAlgn="b"/>
                      <a:r>
                        <a:rPr lang="en-US" sz="1000" u="none" strike="noStrike">
                          <a:effectLst/>
                        </a:rPr>
                        <a:t>Interest Expenses</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2669.3</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2292.7</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it-IT" sz="1000" u="none" strike="noStrike">
                          <a:effectLst/>
                        </a:rPr>
                        <a:t>1930.4</a:t>
                      </a:r>
                      <a:endParaRPr lang="it-IT"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1808.1</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1652.0</a:t>
                      </a:r>
                      <a:endParaRPr lang="is-I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Market Risk Premium</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8%</a:t>
                      </a:r>
                      <a:endParaRPr lang="mr-IN"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09"/>
                  </a:ext>
                </a:extLst>
              </a:tr>
              <a:tr h="289504">
                <a:tc>
                  <a:txBody>
                    <a:bodyPr/>
                    <a:lstStyle/>
                    <a:p>
                      <a:pPr algn="l" fontAlgn="b"/>
                      <a:r>
                        <a:rPr lang="en-US" sz="1000" u="none" strike="noStrike">
                          <a:effectLst/>
                        </a:rPr>
                        <a:t>Tax Rate</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35%</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35%</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35%</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35%</a:t>
                      </a:r>
                      <a:endParaRPr lang="mr-IN"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35%</a:t>
                      </a:r>
                      <a:endParaRPr lang="mr-IN"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Required Asset Return</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14.6%</a:t>
                      </a:r>
                      <a:endParaRPr lang="mr-IN"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0"/>
                  </a:ext>
                </a:extLst>
              </a:tr>
              <a:tr h="289504">
                <a:tc>
                  <a:txBody>
                    <a:bodyPr/>
                    <a:lstStyle/>
                    <a:p>
                      <a:pPr algn="l" fontAlgn="b"/>
                      <a:r>
                        <a:rPr lang="en-US" sz="1000" u="none" strike="noStrike">
                          <a:effectLst/>
                        </a:rPr>
                        <a:t>Interest Tax Shield</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934.2</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802.5</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675.6</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632.8</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578.2</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Average Cost of Debt</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13.5%</a:t>
                      </a:r>
                      <a:endParaRPr lang="mr-IN"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1"/>
                  </a:ext>
                </a:extLst>
              </a:tr>
              <a:tr h="148368">
                <a:tc>
                  <a:txBody>
                    <a:bodyPr/>
                    <a:lstStyle/>
                    <a:p>
                      <a:pPr algn="l" fontAlgn="b"/>
                      <a:r>
                        <a:rPr lang="en-US" sz="1000" u="none" strike="noStrike">
                          <a:effectLst/>
                        </a:rPr>
                        <a:t>EBIAT</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fi-FI" sz="1000" u="none" strike="noStrike">
                          <a:effectLst/>
                        </a:rPr>
                        <a:t>1859</a:t>
                      </a:r>
                      <a:endParaRPr lang="fi-FI"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2096.3</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2473.3</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2687.8</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2921.8</a:t>
                      </a:r>
                      <a:endParaRPr lang="nb-NO"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L-T Growth Rate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3%</a:t>
                      </a:r>
                      <a:endParaRPr lang="mr-IN"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2"/>
                  </a:ext>
                </a:extLst>
              </a:tr>
              <a:tr h="289504">
                <a:tc>
                  <a:txBody>
                    <a:bodyPr/>
                    <a:lstStyle/>
                    <a:p>
                      <a:pPr algn="l" fontAlgn="b"/>
                      <a:r>
                        <a:rPr lang="en-US" sz="1000" u="none" strike="noStrike">
                          <a:effectLst/>
                        </a:rPr>
                        <a:t>Plus: Depreciation &amp; Amortization</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500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475</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475</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475</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475</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r>
                        <a:rPr lang="en-US" sz="1000" u="none" strike="noStrike">
                          <a:effectLst/>
                        </a:rPr>
                        <a:t>L-T WACC</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mr-IN" sz="1000" u="none" strike="noStrike">
                          <a:effectLst/>
                        </a:rPr>
                        <a:t>12.7%</a:t>
                      </a:r>
                      <a:endParaRPr lang="mr-IN"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3"/>
                  </a:ext>
                </a:extLst>
              </a:tr>
              <a:tr h="148368">
                <a:tc>
                  <a:txBody>
                    <a:bodyPr/>
                    <a:lstStyle/>
                    <a:p>
                      <a:pPr algn="l" fontAlgn="b"/>
                      <a:r>
                        <a:rPr lang="en-US" sz="1000" u="none" strike="noStrike">
                          <a:effectLst/>
                        </a:rPr>
                        <a:t>Less: Capex</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uk-UA" sz="1000" u="none" strike="noStrike">
                          <a:effectLst/>
                        </a:rPr>
                        <a:t>770</a:t>
                      </a:r>
                      <a:endParaRPr lang="uk-UA"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550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550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550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550</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4"/>
                  </a:ext>
                </a:extLst>
              </a:tr>
              <a:tr h="148368">
                <a:tc>
                  <a:txBody>
                    <a:bodyPr/>
                    <a:lstStyle/>
                    <a:p>
                      <a:pPr algn="l" fontAlgn="b"/>
                      <a:r>
                        <a:rPr lang="en-US" sz="1000" u="none" strike="noStrike">
                          <a:effectLst/>
                        </a:rPr>
                        <a:t>Less: investment in NWC</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80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80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80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80</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en-US" sz="1000" u="none" strike="noStrike">
                          <a:effectLst/>
                        </a:rPr>
                        <a:t>80</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5"/>
                  </a:ext>
                </a:extLst>
              </a:tr>
              <a:tr h="148368">
                <a:tc>
                  <a:txBody>
                    <a:bodyPr/>
                    <a:lstStyle/>
                    <a:p>
                      <a:pPr algn="l" fontAlgn="b"/>
                      <a:r>
                        <a:rPr lang="en-US" sz="1000" u="none" strike="noStrike">
                          <a:effectLst/>
                        </a:rPr>
                        <a:t>Plus: Asset Sales Proceeds</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3500</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2700</a:t>
                      </a:r>
                      <a:endParaRPr lang="is-I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6"/>
                  </a:ext>
                </a:extLst>
              </a:tr>
              <a:tr h="148368">
                <a:tc>
                  <a:txBody>
                    <a:bodyPr/>
                    <a:lstStyle/>
                    <a:p>
                      <a:pPr algn="l" fontAlgn="b"/>
                      <a:r>
                        <a:rPr lang="en-US" sz="1000" u="none" strike="noStrike">
                          <a:effectLst/>
                        </a:rPr>
                        <a:t>FCF</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5009</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4641.3</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2318.3</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2532.8</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2766.8</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7"/>
                  </a:ext>
                </a:extLst>
              </a:tr>
              <a:tr h="289504">
                <a:tc>
                  <a:txBody>
                    <a:bodyPr/>
                    <a:lstStyle/>
                    <a:p>
                      <a:pPr algn="l" fontAlgn="b"/>
                      <a:r>
                        <a:rPr lang="en-US" sz="1000" u="none" strike="noStrike">
                          <a:effectLst/>
                        </a:rPr>
                        <a:t>Less: Net Interest Expenses after Tax</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1735.0</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cs-CZ" sz="1000" u="none" strike="noStrike">
                          <a:effectLst/>
                        </a:rPr>
                        <a:t>1490.3</a:t>
                      </a:r>
                      <a:endParaRPr lang="cs-CZ"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1254.7</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1175.3</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1073.8</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8"/>
                  </a:ext>
                </a:extLst>
              </a:tr>
              <a:tr h="289504">
                <a:tc>
                  <a:txBody>
                    <a:bodyPr/>
                    <a:lstStyle/>
                    <a:p>
                      <a:pPr algn="l" fontAlgn="b"/>
                      <a:r>
                        <a:rPr lang="en-US" sz="1000" u="none" strike="noStrike">
                          <a:effectLst/>
                        </a:rPr>
                        <a:t>Cash Available for Debt Repayment</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3274.0</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3151.0</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1063.5</a:t>
                      </a:r>
                      <a:endParaRPr lang="is-I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1357.5</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1693.0</a:t>
                      </a:r>
                      <a:endParaRPr lang="is-I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19"/>
                  </a:ext>
                </a:extLst>
              </a:tr>
              <a:tr h="148368">
                <a:tc>
                  <a:txBody>
                    <a:bodyPr/>
                    <a:lstStyle/>
                    <a:p>
                      <a:pPr algn="l" fontAlgn="b"/>
                      <a:r>
                        <a:rPr lang="en-US" sz="1000" u="none" strike="noStrike">
                          <a:effectLst/>
                        </a:rPr>
                        <a:t>Unlevered Terminal Value</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24566.8</a:t>
                      </a:r>
                      <a:endParaRPr lang="is-I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0"/>
                  </a:ext>
                </a:extLst>
              </a:tr>
              <a:tr h="148368">
                <a:tc>
                  <a:txBody>
                    <a:bodyPr/>
                    <a:lstStyle/>
                    <a:p>
                      <a:pPr algn="l" fontAlgn="b"/>
                      <a:r>
                        <a:rPr lang="en-US" sz="1000" u="none" strike="noStrike">
                          <a:effectLst/>
                        </a:rPr>
                        <a:t>PV</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4370.9</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3534.0</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1540.3</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1468.4</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13828.4</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1"/>
                  </a:ext>
                </a:extLst>
              </a:tr>
              <a:tr h="148368">
                <a:tc>
                  <a:txBody>
                    <a:bodyPr/>
                    <a:lstStyle/>
                    <a:p>
                      <a:pPr algn="l" fontAlgn="b"/>
                      <a:r>
                        <a:rPr lang="en-US" sz="1000" u="none" strike="noStrike">
                          <a:effectLst/>
                        </a:rPr>
                        <a:t>Total Unlevered Value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24742.0</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2"/>
                  </a:ext>
                </a:extLst>
              </a:tr>
              <a:tr h="148368">
                <a:tc>
                  <a:txBody>
                    <a:bodyPr/>
                    <a:lstStyle/>
                    <a:p>
                      <a:pPr algn="l" fontAlgn="b"/>
                      <a:r>
                        <a:rPr lang="en-US" sz="1000" u="none" strike="noStrike">
                          <a:effectLst/>
                        </a:rPr>
                        <a:t>Levered Terminal Value</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29378.9</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3"/>
                  </a:ext>
                </a:extLst>
              </a:tr>
              <a:tr h="148368">
                <a:tc>
                  <a:txBody>
                    <a:bodyPr/>
                    <a:lstStyle/>
                    <a:p>
                      <a:pPr algn="l" fontAlgn="b"/>
                      <a:r>
                        <a:rPr lang="en-US" sz="1000" u="none" strike="noStrike">
                          <a:effectLst/>
                        </a:rPr>
                        <a:t>Value of Tax Shield @ Exit</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4812.1</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4"/>
                  </a:ext>
                </a:extLst>
              </a:tr>
              <a:tr h="148368">
                <a:tc>
                  <a:txBody>
                    <a:bodyPr/>
                    <a:lstStyle/>
                    <a:p>
                      <a:pPr algn="l" fontAlgn="b"/>
                      <a:r>
                        <a:rPr lang="en-US" sz="1000" u="none" strike="noStrike">
                          <a:effectLst/>
                        </a:rPr>
                        <a:t>PV</a:t>
                      </a:r>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823.1</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622.9</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462.1</a:t>
                      </a:r>
                      <a:endParaRPr lang="hr-HR"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381.3</a:t>
                      </a:r>
                      <a:endParaRPr lang="nb-NO"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2861.7</a:t>
                      </a:r>
                      <a:endParaRPr lang="nb-NO"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5"/>
                  </a:ext>
                </a:extLst>
              </a:tr>
              <a:tr h="148368">
                <a:tc>
                  <a:txBody>
                    <a:bodyPr/>
                    <a:lstStyle/>
                    <a:p>
                      <a:pPr algn="l" fontAlgn="b"/>
                      <a:r>
                        <a:rPr lang="en-US" sz="1000" u="none" strike="noStrike">
                          <a:effectLst/>
                        </a:rPr>
                        <a:t>Total Tax Shield Value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5151.2</a:t>
                      </a:r>
                      <a:endParaRPr lang="nb-NO"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6"/>
                  </a:ext>
                </a:extLst>
              </a:tr>
              <a:tr h="148368">
                <a:tc>
                  <a:txBody>
                    <a:bodyPr/>
                    <a:lstStyle/>
                    <a:p>
                      <a:pPr algn="l" fontAlgn="b"/>
                      <a:r>
                        <a:rPr lang="en-US" sz="1000" u="none" strike="noStrike">
                          <a:effectLst/>
                        </a:rPr>
                        <a:t>EV (Total Levered Value)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29893.2</a:t>
                      </a:r>
                      <a:endParaRPr lang="nb-NO"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7"/>
                  </a:ext>
                </a:extLst>
              </a:tr>
              <a:tr h="148368">
                <a:tc>
                  <a:txBody>
                    <a:bodyPr/>
                    <a:lstStyle/>
                    <a:p>
                      <a:pPr algn="l" fontAlgn="b"/>
                      <a:r>
                        <a:rPr lang="en-US" sz="1000" u="none" strike="noStrike">
                          <a:effectLst/>
                        </a:rPr>
                        <a:t>Cash on Hand</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nb-NO" sz="1000" u="none" strike="noStrike">
                          <a:effectLst/>
                        </a:rPr>
                        <a:t>1000.0</a:t>
                      </a:r>
                      <a:endParaRPr lang="nb-NO"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8"/>
                  </a:ext>
                </a:extLst>
              </a:tr>
              <a:tr h="148368">
                <a:tc>
                  <a:txBody>
                    <a:bodyPr/>
                    <a:lstStyle/>
                    <a:p>
                      <a:pPr algn="l" fontAlgn="b"/>
                      <a:r>
                        <a:rPr lang="en-US" sz="1000" u="none" strike="noStrike">
                          <a:effectLst/>
                        </a:rPr>
                        <a:t>MV of Pre-Offer Debt</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4300</a:t>
                      </a:r>
                      <a:endParaRPr lang="is-I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29"/>
                  </a:ext>
                </a:extLst>
              </a:tr>
              <a:tr h="148368">
                <a:tc>
                  <a:txBody>
                    <a:bodyPr/>
                    <a:lstStyle/>
                    <a:p>
                      <a:pPr algn="l" fontAlgn="b"/>
                      <a:r>
                        <a:rPr lang="en-US" sz="1000" u="none" strike="noStrike">
                          <a:effectLst/>
                        </a:rPr>
                        <a:t>Equity Value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26593.2</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30"/>
                  </a:ext>
                </a:extLst>
              </a:tr>
              <a:tr h="148368">
                <a:tc>
                  <a:txBody>
                    <a:bodyPr/>
                    <a:lstStyle/>
                    <a:p>
                      <a:pPr algn="l" fontAlgn="b"/>
                      <a:r>
                        <a:rPr lang="en-US" sz="1000" u="none" strike="noStrike">
                          <a:effectLst/>
                        </a:rPr>
                        <a:t># Shares</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is-IS" sz="1000" u="none" strike="noStrike">
                          <a:effectLst/>
                        </a:rPr>
                        <a:t>229</a:t>
                      </a:r>
                      <a:endParaRPr lang="is-I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31"/>
                  </a:ext>
                </a:extLst>
              </a:tr>
              <a:tr h="148368">
                <a:tc>
                  <a:txBody>
                    <a:bodyPr/>
                    <a:lstStyle/>
                    <a:p>
                      <a:pPr algn="l" fontAlgn="b"/>
                      <a:r>
                        <a:rPr lang="en-US" sz="1000" u="none" strike="noStrike">
                          <a:effectLst/>
                        </a:rPr>
                        <a:t>Share Value</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116.1</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extLst>
                  <a:ext uri="{0D108BD9-81ED-4DB2-BD59-A6C34878D82A}">
                    <a16:rowId xmlns:a16="http://schemas.microsoft.com/office/drawing/2014/main" val="10032"/>
                  </a:ext>
                </a:extLst>
              </a:tr>
              <a:tr h="148368">
                <a:tc>
                  <a:txBody>
                    <a:bodyPr/>
                    <a:lstStyle/>
                    <a:p>
                      <a:pPr algn="l" fontAlgn="b"/>
                      <a:r>
                        <a:rPr lang="en-US" sz="1000" u="none" strike="noStrike">
                          <a:effectLst/>
                        </a:rPr>
                        <a:t>EV/EBITDA</a:t>
                      </a:r>
                      <a:endParaRPr lang="en-US" sz="1000" b="0" i="0" u="none" strike="noStrike">
                        <a:solidFill>
                          <a:srgbClr val="000000"/>
                        </a:solidFill>
                        <a:effectLst/>
                        <a:latin typeface="Calibri" charset="0"/>
                      </a:endParaRPr>
                    </a:p>
                  </a:txBody>
                  <a:tcPr marL="3473" marR="3473" marT="3473" marB="0" anchor="b"/>
                </a:tc>
                <a:tc>
                  <a:txBody>
                    <a:bodyPr/>
                    <a:lstStyle/>
                    <a:p>
                      <a:pPr algn="r" fontAlgn="b"/>
                      <a:r>
                        <a:rPr lang="hr-HR" sz="1000" u="none" strike="noStrike">
                          <a:effectLst/>
                        </a:rPr>
                        <a:t>8.9</a:t>
                      </a:r>
                      <a:endParaRPr lang="hr-HR"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a:solidFill>
                          <a:srgbClr val="000000"/>
                        </a:solidFill>
                        <a:effectLst/>
                        <a:latin typeface="Calibri" charset="0"/>
                      </a:endParaRPr>
                    </a:p>
                  </a:txBody>
                  <a:tcPr marL="3473" marR="3473" marT="3473" marB="0" anchor="b"/>
                </a:tc>
                <a:tc>
                  <a:txBody>
                    <a:bodyPr/>
                    <a:lstStyle/>
                    <a:p>
                      <a:pPr algn="l" fontAlgn="b"/>
                      <a:endParaRPr lang="en-US" sz="1000" b="0" i="0" u="none" strike="noStrike" dirty="0">
                        <a:solidFill>
                          <a:srgbClr val="000000"/>
                        </a:solidFill>
                        <a:effectLst/>
                        <a:latin typeface="Calibri" charset="0"/>
                      </a:endParaRPr>
                    </a:p>
                  </a:txBody>
                  <a:tcPr marL="3473" marR="3473" marT="3473" marB="0" anchor="b"/>
                </a:tc>
                <a:extLst>
                  <a:ext uri="{0D108BD9-81ED-4DB2-BD59-A6C34878D82A}">
                    <a16:rowId xmlns:a16="http://schemas.microsoft.com/office/drawing/2014/main" val="10033"/>
                  </a:ext>
                </a:extLst>
              </a:tr>
            </a:tbl>
          </a:graphicData>
        </a:graphic>
      </p:graphicFrame>
    </p:spTree>
    <p:extLst>
      <p:ext uri="{BB962C8B-B14F-4D97-AF65-F5344CB8AC3E}">
        <p14:creationId xmlns:p14="http://schemas.microsoft.com/office/powerpoint/2010/main" val="1211882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000" dirty="0"/>
                  <a:t>The above </a:t>
                </a:r>
                <a:r>
                  <a:rPr lang="en-US" sz="2000"/>
                  <a:t>exercise yields </a:t>
                </a:r>
                <a:r>
                  <a:rPr lang="en-US" sz="2000" dirty="0"/>
                  <a:t>a share price estimate of $116.1 per share.</a:t>
                </a:r>
              </a:p>
              <a:p>
                <a:r>
                  <a:rPr lang="en-US" sz="2000" dirty="0"/>
                  <a:t>This is not far away from KKR’s winning bid: $109 per share.</a:t>
                </a:r>
              </a:p>
              <a:p>
                <a:r>
                  <a:rPr lang="en-US" sz="2000" dirty="0"/>
                  <a:t>This valuation is equivalent to 8.9 </a:t>
                </a:r>
                <a14:m>
                  <m:oMath xmlns:m="http://schemas.openxmlformats.org/officeDocument/2006/math">
                    <m:r>
                      <a:rPr lang="en-US" sz="2000" i="1" smtClean="0">
                        <a:latin typeface="Cambria Math" charset="0"/>
                        <a:ea typeface="Cambria Math" charset="0"/>
                        <a:cs typeface="Cambria Math" charset="0"/>
                      </a:rPr>
                      <m:t>×</m:t>
                    </m:r>
                  </m:oMath>
                </a14:m>
                <a:r>
                  <a:rPr lang="en-US" sz="2000" dirty="0"/>
                  <a:t> forward-looking entry (going-in) EV/EBITDA.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12" t="-1010"/>
                </a:stretch>
              </a:blipFill>
            </p:spPr>
            <p:txBody>
              <a:bodyPr/>
              <a:lstStyle/>
              <a:p>
                <a:r>
                  <a:rPr lang="en-US">
                    <a:noFill/>
                  </a:rPr>
                  <a:t> </a:t>
                </a:r>
              </a:p>
            </p:txBody>
          </p:sp>
        </mc:Fallback>
      </mc:AlternateContent>
    </p:spTree>
    <p:extLst>
      <p:ext uri="{BB962C8B-B14F-4D97-AF65-F5344CB8AC3E}">
        <p14:creationId xmlns:p14="http://schemas.microsoft.com/office/powerpoint/2010/main" val="25279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Buy-side and sell-side advisors</a:t>
            </a:r>
          </a:p>
        </p:txBody>
      </p:sp>
      <p:sp>
        <p:nvSpPr>
          <p:cNvPr id="3" name="Content Placeholder 2"/>
          <p:cNvSpPr>
            <a:spLocks noGrp="1"/>
          </p:cNvSpPr>
          <p:nvPr>
            <p:ph idx="1"/>
          </p:nvPr>
        </p:nvSpPr>
        <p:spPr/>
        <p:txBody>
          <a:bodyPr/>
          <a:lstStyle/>
          <a:p>
            <a:r>
              <a:rPr lang="en-US" sz="2000" dirty="0"/>
              <a:t>KKR hired Morgan Stanley, Wasserstein, </a:t>
            </a:r>
            <a:r>
              <a:rPr lang="en-US" sz="2000" dirty="0" err="1"/>
              <a:t>Perella</a:t>
            </a:r>
            <a:r>
              <a:rPr lang="en-US" sz="2000" dirty="0"/>
              <a:t> &amp; Co., Drexel Burnham Lambert &amp; Co., and Merrill Lynch to assist its financing.</a:t>
            </a:r>
          </a:p>
          <a:p>
            <a:r>
              <a:rPr lang="en-US" sz="2000" dirty="0"/>
              <a:t>Lazard and Dillon, Reed &amp; Co. were hired by RJR Nabisco as its advisors.  The sell-side advisors’ valuation of RJR Nabisco under the KKR plan was $108 per share.</a:t>
            </a:r>
          </a:p>
          <a:p>
            <a:endParaRPr lang="en-US" dirty="0"/>
          </a:p>
        </p:txBody>
      </p:sp>
    </p:spTree>
    <p:extLst>
      <p:ext uri="{BB962C8B-B14F-4D97-AF65-F5344CB8AC3E}">
        <p14:creationId xmlns:p14="http://schemas.microsoft.com/office/powerpoint/2010/main" val="1353443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note on APV</a:t>
            </a:r>
          </a:p>
        </p:txBody>
      </p:sp>
      <p:sp>
        <p:nvSpPr>
          <p:cNvPr id="3" name="Content Placeholder 2"/>
          <p:cNvSpPr>
            <a:spLocks noGrp="1"/>
          </p:cNvSpPr>
          <p:nvPr>
            <p:ph idx="1"/>
          </p:nvPr>
        </p:nvSpPr>
        <p:spPr>
          <a:xfrm>
            <a:off x="2589212" y="2133599"/>
            <a:ext cx="8915400" cy="4286451"/>
          </a:xfrm>
        </p:spPr>
        <p:txBody>
          <a:bodyPr>
            <a:normAutofit/>
          </a:bodyPr>
          <a:lstStyle/>
          <a:p>
            <a:r>
              <a:rPr lang="en-US" sz="2000" dirty="0"/>
              <a:t>As discussed above, although financing effects (the second source of value) include interest tax shield (+), distress costs (-), and others, the users of the APV tends to only focus on the present value of tax shield (PVTS).</a:t>
            </a:r>
          </a:p>
          <a:p>
            <a:r>
              <a:rPr lang="en-US" sz="2000" dirty="0">
                <a:solidFill>
                  <a:srgbClr val="0070C0"/>
                </a:solidFill>
              </a:rPr>
              <a:t>Ignoring </a:t>
            </a:r>
            <a:r>
              <a:rPr lang="en-US" sz="2000" dirty="0"/>
              <a:t>the effects of </a:t>
            </a:r>
            <a:r>
              <a:rPr lang="en-US" sz="2000" dirty="0">
                <a:solidFill>
                  <a:srgbClr val="0070C0"/>
                </a:solidFill>
              </a:rPr>
              <a:t>distress costs </a:t>
            </a:r>
            <a:r>
              <a:rPr lang="en-US" sz="2000" dirty="0"/>
              <a:t>would </a:t>
            </a:r>
            <a:r>
              <a:rPr lang="en-US" sz="2000" dirty="0">
                <a:solidFill>
                  <a:srgbClr val="0070C0"/>
                </a:solidFill>
              </a:rPr>
              <a:t>biased upward </a:t>
            </a:r>
            <a:r>
              <a:rPr lang="en-US" sz="2000" dirty="0"/>
              <a:t>the estimate for firm value and thus share price.</a:t>
            </a:r>
          </a:p>
          <a:p>
            <a:r>
              <a:rPr lang="en-US" sz="2000" dirty="0"/>
              <a:t>The problem is that estimating the distress cost (particularly the indirect distress cost of losing sales and free cash flows) is very difficult.</a:t>
            </a:r>
          </a:p>
          <a:p>
            <a:r>
              <a:rPr lang="en-US" sz="2000" dirty="0"/>
              <a:t>Anyhow, the users of the APV model need to be aware of distress costs.</a:t>
            </a:r>
          </a:p>
        </p:txBody>
      </p:sp>
    </p:spTree>
    <p:extLst>
      <p:ext uri="{BB962C8B-B14F-4D97-AF65-F5344CB8AC3E}">
        <p14:creationId xmlns:p14="http://schemas.microsoft.com/office/powerpoint/2010/main" val="1896920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LBO model</a:t>
            </a:r>
          </a:p>
        </p:txBody>
      </p:sp>
      <p:sp>
        <p:nvSpPr>
          <p:cNvPr id="3" name="Content Placeholder 2"/>
          <p:cNvSpPr>
            <a:spLocks noGrp="1"/>
          </p:cNvSpPr>
          <p:nvPr>
            <p:ph idx="1"/>
          </p:nvPr>
        </p:nvSpPr>
        <p:spPr>
          <a:xfrm>
            <a:off x="2589212" y="1623317"/>
            <a:ext cx="8915400" cy="4500081"/>
          </a:xfrm>
        </p:spPr>
        <p:txBody>
          <a:bodyPr>
            <a:normAutofit lnSpcReduction="10000"/>
          </a:bodyPr>
          <a:lstStyle/>
          <a:p>
            <a:r>
              <a:rPr lang="en-US" sz="2000" dirty="0"/>
              <a:t>The APV model (a member of DCF models) is used to generate value estimates for EV, equity value, and share value.</a:t>
            </a:r>
          </a:p>
          <a:p>
            <a:r>
              <a:rPr lang="en-US" sz="2000" dirty="0"/>
              <a:t>The APV method has not been widely used by practitioners yet.  Gompers et al. (2016, </a:t>
            </a:r>
            <a:r>
              <a:rPr lang="en-US" sz="2000" i="1" dirty="0"/>
              <a:t>JFE</a:t>
            </a:r>
            <a:r>
              <a:rPr lang="en-US" sz="2000" dirty="0"/>
              <a:t>) find that less than 20% of PE practitioners use a DCF method.</a:t>
            </a:r>
          </a:p>
          <a:p>
            <a:r>
              <a:rPr lang="en-US" sz="2000" dirty="0"/>
              <a:t>The </a:t>
            </a:r>
            <a:r>
              <a:rPr lang="en-US" sz="2000" dirty="0">
                <a:solidFill>
                  <a:srgbClr val="0070C0"/>
                </a:solidFill>
              </a:rPr>
              <a:t>LBO model </a:t>
            </a:r>
            <a:r>
              <a:rPr lang="en-US" sz="2000" dirty="0"/>
              <a:t>is used to estimate the </a:t>
            </a:r>
            <a:r>
              <a:rPr lang="en-US" sz="2000" dirty="0">
                <a:solidFill>
                  <a:srgbClr val="0070C0"/>
                </a:solidFill>
              </a:rPr>
              <a:t>gross IRR of the deal</a:t>
            </a:r>
            <a:r>
              <a:rPr lang="en-US" sz="2000" dirty="0"/>
              <a:t> (i.e., at the investment level).</a:t>
            </a:r>
          </a:p>
          <a:p>
            <a:r>
              <a:rPr lang="en-US" sz="2000" dirty="0"/>
              <a:t>According to Gompers et al. (2016), the LBO model is used by 90% of practitioners.</a:t>
            </a:r>
          </a:p>
          <a:p>
            <a:r>
              <a:rPr lang="en-US" sz="2000" dirty="0"/>
              <a:t>This estimated (gross) IRR will be compared to the “deal” (not fund) hurdle rate (usually 25-30%), and the deal will be accepted (rejected) if the computed (gross) IRR is greater (less) than the hurdle rate.</a:t>
            </a:r>
          </a:p>
        </p:txBody>
      </p:sp>
    </p:spTree>
    <p:extLst>
      <p:ext uri="{BB962C8B-B14F-4D97-AF65-F5344CB8AC3E}">
        <p14:creationId xmlns:p14="http://schemas.microsoft.com/office/powerpoint/2010/main" val="2145095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Repeat the first two steps of the APV method </a:t>
            </a:r>
          </a:p>
        </p:txBody>
      </p:sp>
      <p:sp>
        <p:nvSpPr>
          <p:cNvPr id="3" name="Content Placeholder 2"/>
          <p:cNvSpPr>
            <a:spLocks noGrp="1"/>
          </p:cNvSpPr>
          <p:nvPr>
            <p:ph idx="1"/>
          </p:nvPr>
        </p:nvSpPr>
        <p:spPr/>
        <p:txBody>
          <a:bodyPr>
            <a:normAutofit/>
          </a:bodyPr>
          <a:lstStyle/>
          <a:p>
            <a:r>
              <a:rPr lang="en-US" sz="2000" dirty="0"/>
              <a:t>That is, first perform pro forma.</a:t>
            </a:r>
          </a:p>
          <a:p>
            <a:r>
              <a:rPr lang="en-US" sz="2000" dirty="0"/>
              <a:t>Next, estimate FCFs and </a:t>
            </a:r>
            <a:r>
              <a:rPr lang="en-US" sz="2000" dirty="0">
                <a:solidFill>
                  <a:srgbClr val="0070C0"/>
                </a:solidFill>
              </a:rPr>
              <a:t>cash available for debt repayment </a:t>
            </a:r>
            <a:r>
              <a:rPr lang="en-US" sz="2000" dirty="0"/>
              <a:t>so that debt schedule throughout the holding horizon is derived.</a:t>
            </a:r>
          </a:p>
        </p:txBody>
      </p:sp>
    </p:spTree>
    <p:extLst>
      <p:ext uri="{BB962C8B-B14F-4D97-AF65-F5344CB8AC3E}">
        <p14:creationId xmlns:p14="http://schemas.microsoft.com/office/powerpoint/2010/main" val="1171745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sz="2000" dirty="0"/>
              <a:t>I. APV model</a:t>
            </a:r>
          </a:p>
          <a:p>
            <a:r>
              <a:rPr lang="en-US" sz="2000" dirty="0"/>
              <a:t>II. LBO model</a:t>
            </a:r>
          </a:p>
          <a:p>
            <a:r>
              <a:rPr lang="en-US" sz="2000" dirty="0"/>
              <a:t>III. M&amp;A premium analysis</a:t>
            </a:r>
          </a:p>
        </p:txBody>
      </p:sp>
    </p:spTree>
    <p:extLst>
      <p:ext uri="{BB962C8B-B14F-4D97-AF65-F5344CB8AC3E}">
        <p14:creationId xmlns:p14="http://schemas.microsoft.com/office/powerpoint/2010/main" val="1081667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2: Terminal value determination; Forecast EV/EBITDA multiples for entry and exit</a:t>
            </a:r>
          </a:p>
        </p:txBody>
      </p:sp>
      <p:sp>
        <p:nvSpPr>
          <p:cNvPr id="3" name="Content Placeholder 2"/>
          <p:cNvSpPr>
            <a:spLocks noGrp="1"/>
          </p:cNvSpPr>
          <p:nvPr>
            <p:ph idx="1"/>
          </p:nvPr>
        </p:nvSpPr>
        <p:spPr>
          <a:xfrm>
            <a:off x="2589212" y="2133599"/>
            <a:ext cx="8915400" cy="4174733"/>
          </a:xfrm>
        </p:spPr>
        <p:txBody>
          <a:bodyPr>
            <a:normAutofit/>
          </a:bodyPr>
          <a:lstStyle/>
          <a:p>
            <a:r>
              <a:rPr lang="en-US" sz="2000" dirty="0"/>
              <a:t>Use pro forma EBITDA and the assumed multiples to estimate the entry EV and the exit EV (terminal value).  Alternatively, the growing perpetuity method can be used.</a:t>
            </a:r>
          </a:p>
          <a:p>
            <a:r>
              <a:rPr lang="en-US" sz="2000" dirty="0"/>
              <a:t>Gompers et al. (2016, </a:t>
            </a:r>
            <a:r>
              <a:rPr lang="en-US" sz="2000" i="1" dirty="0"/>
              <a:t>JFE</a:t>
            </a:r>
            <a:r>
              <a:rPr lang="en-US" sz="2000" dirty="0"/>
              <a:t>) find that about 2/3 of practitioners use a multiple method to estimate terminal value, and about 1/3 of practitioners use growing perpetuity DCF method (like the one that we used in the APV model discussion) to estimate terminal value.</a:t>
            </a:r>
          </a:p>
          <a:p>
            <a:r>
              <a:rPr lang="en-US" sz="2000" dirty="0"/>
              <a:t>With information on pre-offer debt balance, pre-offer cash on hand, exit debt balance, and maybe exit cash on hand, we can compute </a:t>
            </a:r>
            <a:r>
              <a:rPr lang="en-US" sz="2000" dirty="0">
                <a:solidFill>
                  <a:srgbClr val="0070C0"/>
                </a:solidFill>
              </a:rPr>
              <a:t>equity-in</a:t>
            </a:r>
            <a:r>
              <a:rPr lang="en-US" sz="2000" dirty="0"/>
              <a:t> at entry and </a:t>
            </a:r>
            <a:r>
              <a:rPr lang="en-US" sz="2000" dirty="0">
                <a:solidFill>
                  <a:srgbClr val="0070C0"/>
                </a:solidFill>
              </a:rPr>
              <a:t>equity-out</a:t>
            </a:r>
            <a:r>
              <a:rPr lang="en-US" sz="2000" dirty="0"/>
              <a:t> at exit.</a:t>
            </a:r>
          </a:p>
          <a:p>
            <a:r>
              <a:rPr lang="en-US" sz="2000" dirty="0"/>
              <a:t>(Gross) IRR then can be computed based on equity-in and equity-out.</a:t>
            </a:r>
          </a:p>
        </p:txBody>
      </p:sp>
    </p:spTree>
    <p:extLst>
      <p:ext uri="{BB962C8B-B14F-4D97-AF65-F5344CB8AC3E}">
        <p14:creationId xmlns:p14="http://schemas.microsoft.com/office/powerpoint/2010/main" val="896337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Sensitivity analysis</a:t>
            </a:r>
          </a:p>
        </p:txBody>
      </p:sp>
      <p:sp>
        <p:nvSpPr>
          <p:cNvPr id="3" name="Content Placeholder 2"/>
          <p:cNvSpPr>
            <a:spLocks noGrp="1"/>
          </p:cNvSpPr>
          <p:nvPr>
            <p:ph idx="1"/>
          </p:nvPr>
        </p:nvSpPr>
        <p:spPr>
          <a:xfrm>
            <a:off x="2589212" y="2133600"/>
            <a:ext cx="8915400" cy="4401954"/>
          </a:xfrm>
        </p:spPr>
        <p:txBody>
          <a:bodyPr>
            <a:noAutofit/>
          </a:bodyPr>
          <a:lstStyle/>
          <a:p>
            <a:r>
              <a:rPr lang="en-US" sz="2000" dirty="0"/>
              <a:t>The resulting IRR estimate is very sensitive to the choice of entry multiple and that of exit multiple.</a:t>
            </a:r>
          </a:p>
          <a:p>
            <a:r>
              <a:rPr lang="en-US" sz="2000" dirty="0"/>
              <a:t>While sponsors can observe the current market conditions and usually have a rather good sense about what entry multiple is likely to incur, they may suffer the winner’s curse when there is a intense competition (e.g., bidding war) among potential acquirers.</a:t>
            </a:r>
          </a:p>
          <a:p>
            <a:r>
              <a:rPr lang="en-US" sz="2000" dirty="0"/>
              <a:t>All other things being equal, the more one pays for the target, the less the IRR.</a:t>
            </a:r>
          </a:p>
          <a:p>
            <a:r>
              <a:rPr lang="en-US" sz="2000" dirty="0"/>
              <a:t>The realization of exit multiple is many years down the road, and has high uncertainty.</a:t>
            </a:r>
          </a:p>
          <a:p>
            <a:r>
              <a:rPr lang="en-US" sz="2000" dirty="0"/>
              <a:t>Thus, a careful sensitivity analysis on exit multiple is particularly important.</a:t>
            </a:r>
          </a:p>
        </p:txBody>
      </p:sp>
    </p:spTree>
    <p:extLst>
      <p:ext uri="{BB962C8B-B14F-4D97-AF65-F5344CB8AC3E}">
        <p14:creationId xmlns:p14="http://schemas.microsoft.com/office/powerpoint/2010/main" val="339400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6" name="Content Placeholder 5">
            <a:extLst>
              <a:ext uri="{FF2B5EF4-FFF2-40B4-BE49-F238E27FC236}">
                <a16:creationId xmlns:a16="http://schemas.microsoft.com/office/drawing/2014/main" id="{A9A35BC4-9FAA-D548-9CFB-352F8066015F}"/>
              </a:ext>
            </a:extLst>
          </p:cNvPr>
          <p:cNvGraphicFramePr>
            <a:graphicFrameLocks noGrp="1"/>
          </p:cNvGraphicFramePr>
          <p:nvPr>
            <p:ph idx="1"/>
            <p:extLst>
              <p:ext uri="{D42A27DB-BD31-4B8C-83A1-F6EECF244321}">
                <p14:modId xmlns:p14="http://schemas.microsoft.com/office/powerpoint/2010/main" val="3845302172"/>
              </p:ext>
            </p:extLst>
          </p:nvPr>
        </p:nvGraphicFramePr>
        <p:xfrm>
          <a:off x="772887" y="489858"/>
          <a:ext cx="10831283" cy="6199785"/>
        </p:xfrm>
        <a:graphic>
          <a:graphicData uri="http://schemas.openxmlformats.org/drawingml/2006/table">
            <a:tbl>
              <a:tblPr>
                <a:tableStyleId>{5C22544A-7EE6-4342-B048-85BDC9FD1C3A}</a:tableStyleId>
              </a:tblPr>
              <a:tblGrid>
                <a:gridCol w="3207872">
                  <a:extLst>
                    <a:ext uri="{9D8B030D-6E8A-4147-A177-3AD203B41FA5}">
                      <a16:colId xmlns:a16="http://schemas.microsoft.com/office/drawing/2014/main" val="446280334"/>
                    </a:ext>
                  </a:extLst>
                </a:gridCol>
                <a:gridCol w="1094450">
                  <a:extLst>
                    <a:ext uri="{9D8B030D-6E8A-4147-A177-3AD203B41FA5}">
                      <a16:colId xmlns:a16="http://schemas.microsoft.com/office/drawing/2014/main" val="1730867491"/>
                    </a:ext>
                  </a:extLst>
                </a:gridCol>
                <a:gridCol w="1094450">
                  <a:extLst>
                    <a:ext uri="{9D8B030D-6E8A-4147-A177-3AD203B41FA5}">
                      <a16:colId xmlns:a16="http://schemas.microsoft.com/office/drawing/2014/main" val="1438567601"/>
                    </a:ext>
                  </a:extLst>
                </a:gridCol>
                <a:gridCol w="1094450">
                  <a:extLst>
                    <a:ext uri="{9D8B030D-6E8A-4147-A177-3AD203B41FA5}">
                      <a16:colId xmlns:a16="http://schemas.microsoft.com/office/drawing/2014/main" val="1325198969"/>
                    </a:ext>
                  </a:extLst>
                </a:gridCol>
                <a:gridCol w="1094450">
                  <a:extLst>
                    <a:ext uri="{9D8B030D-6E8A-4147-A177-3AD203B41FA5}">
                      <a16:colId xmlns:a16="http://schemas.microsoft.com/office/drawing/2014/main" val="4126203529"/>
                    </a:ext>
                  </a:extLst>
                </a:gridCol>
                <a:gridCol w="1094450">
                  <a:extLst>
                    <a:ext uri="{9D8B030D-6E8A-4147-A177-3AD203B41FA5}">
                      <a16:colId xmlns:a16="http://schemas.microsoft.com/office/drawing/2014/main" val="849940356"/>
                    </a:ext>
                  </a:extLst>
                </a:gridCol>
                <a:gridCol w="1094450">
                  <a:extLst>
                    <a:ext uri="{9D8B030D-6E8A-4147-A177-3AD203B41FA5}">
                      <a16:colId xmlns:a16="http://schemas.microsoft.com/office/drawing/2014/main" val="3361903135"/>
                    </a:ext>
                  </a:extLst>
                </a:gridCol>
                <a:gridCol w="1056711">
                  <a:extLst>
                    <a:ext uri="{9D8B030D-6E8A-4147-A177-3AD203B41FA5}">
                      <a16:colId xmlns:a16="http://schemas.microsoft.com/office/drawing/2014/main" val="418922254"/>
                    </a:ext>
                  </a:extLst>
                </a:gridCol>
              </a:tblGrid>
              <a:tr h="335715">
                <a:tc>
                  <a:txBody>
                    <a:bodyPr/>
                    <a:lstStyle/>
                    <a:p>
                      <a:pPr algn="l" fontAlgn="b"/>
                      <a:r>
                        <a:rPr lang="en-US" sz="800" u="none" strike="noStrike">
                          <a:effectLst/>
                        </a:rPr>
                        <a:t>RJR Nabisco</a:t>
                      </a:r>
                      <a:endParaRPr lang="en-US" sz="800" b="1" i="0" u="none" strike="noStrike">
                        <a:solidFill>
                          <a:srgbClr val="000000"/>
                        </a:solidFill>
                        <a:effectLst/>
                        <a:latin typeface="Calibri" panose="020F0502020204030204" pitchFamily="34" charset="0"/>
                      </a:endParaRPr>
                    </a:p>
                  </a:txBody>
                  <a:tcPr marL="6107" marR="6107" marT="6107" marB="0" anchor="b"/>
                </a:tc>
                <a:tc>
                  <a:txBody>
                    <a:bodyPr/>
                    <a:lstStyle/>
                    <a:p>
                      <a:pPr algn="l" fontAlgn="b"/>
                      <a:r>
                        <a:rPr lang="en-US" sz="800" u="none" strike="noStrike">
                          <a:effectLst/>
                        </a:rPr>
                        <a:t>Valuation @</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12/31/88</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959929015"/>
                  </a:ext>
                </a:extLst>
              </a:tr>
              <a:tr h="174990">
                <a:tc>
                  <a:txBody>
                    <a:bodyPr/>
                    <a:lstStyle/>
                    <a:p>
                      <a:pPr algn="l" fontAlgn="b"/>
                      <a:r>
                        <a:rPr lang="en-US" sz="800" u="none" strike="noStrike">
                          <a:effectLst/>
                        </a:rPr>
                        <a:t>$ Million</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4172988727"/>
                  </a:ext>
                </a:extLst>
              </a:tr>
              <a:tr h="174990">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1988</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E1989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E1990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E1991</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E1992</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E1993</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E1994</a:t>
                      </a:r>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1282699918"/>
                  </a:ext>
                </a:extLst>
              </a:tr>
              <a:tr h="174990">
                <a:tc>
                  <a:txBody>
                    <a:bodyPr/>
                    <a:lstStyle/>
                    <a:p>
                      <a:pPr algn="l" fontAlgn="b"/>
                      <a:r>
                        <a:rPr lang="en-US" sz="800" u="none" strike="noStrike">
                          <a:effectLst/>
                        </a:rPr>
                        <a:t>NewCo Bank Debt Balance</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18950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15676.0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12525.0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11461.5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10104.0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8411.1</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675830242"/>
                  </a:ext>
                </a:extLst>
              </a:tr>
              <a:tr h="335715">
                <a:tc>
                  <a:txBody>
                    <a:bodyPr/>
                    <a:lstStyle/>
                    <a:p>
                      <a:pPr algn="l" fontAlgn="b"/>
                      <a:r>
                        <a:rPr lang="en-US" sz="800" u="none" strike="noStrike">
                          <a:effectLst/>
                        </a:rPr>
                        <a:t>NewCo Subordinated Debt Balance</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948846829"/>
                  </a:ext>
                </a:extLst>
              </a:tr>
              <a:tr h="174990">
                <a:tc>
                  <a:txBody>
                    <a:bodyPr/>
                    <a:lstStyle/>
                    <a:p>
                      <a:pPr algn="l" fontAlgn="b"/>
                      <a:r>
                        <a:rPr lang="en-US" sz="800" u="none" strike="noStrike">
                          <a:effectLst/>
                        </a:rPr>
                        <a:t>EBITDA</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3360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3700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4280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4610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4970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5280</a:t>
                      </a:r>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896045284"/>
                  </a:ext>
                </a:extLst>
              </a:tr>
              <a:tr h="174990">
                <a:tc>
                  <a:txBody>
                    <a:bodyPr/>
                    <a:lstStyle/>
                    <a:p>
                      <a:pPr algn="l" fontAlgn="b"/>
                      <a:r>
                        <a:rPr lang="en-US" sz="800" u="none" strike="noStrike">
                          <a:effectLst/>
                        </a:rPr>
                        <a:t>EBIT </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2860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3225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3805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4135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4495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570009605"/>
                  </a:ext>
                </a:extLst>
              </a:tr>
              <a:tr h="174990">
                <a:tc>
                  <a:txBody>
                    <a:bodyPr/>
                    <a:lstStyle/>
                    <a:p>
                      <a:pPr algn="l" fontAlgn="b"/>
                      <a:r>
                        <a:rPr lang="en-US" sz="800" u="none" strike="noStrike">
                          <a:effectLst/>
                        </a:rPr>
                        <a:t>Interest Rate: Bank Debt</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11.5%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11.5%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11.5%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11.5%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11.5%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631625438"/>
                  </a:ext>
                </a:extLst>
              </a:tr>
              <a:tr h="335715">
                <a:tc>
                  <a:txBody>
                    <a:bodyPr/>
                    <a:lstStyle/>
                    <a:p>
                      <a:pPr algn="l" fontAlgn="b"/>
                      <a:r>
                        <a:rPr lang="en-US" sz="800" u="none" strike="noStrike">
                          <a:effectLst/>
                        </a:rPr>
                        <a:t>Interest Rate: Subordinated Debt</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1290035036"/>
                  </a:ext>
                </a:extLst>
              </a:tr>
              <a:tr h="174990">
                <a:tc>
                  <a:txBody>
                    <a:bodyPr/>
                    <a:lstStyle/>
                    <a:p>
                      <a:pPr algn="l" fontAlgn="b"/>
                      <a:r>
                        <a:rPr lang="en-US" sz="800" u="none" strike="noStrike">
                          <a:effectLst/>
                        </a:rPr>
                        <a:t>Interest Expenses</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2669.3</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2292.7</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1930.4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1808.1</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1652.0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1156936669"/>
                  </a:ext>
                </a:extLst>
              </a:tr>
              <a:tr h="174990">
                <a:tc>
                  <a:txBody>
                    <a:bodyPr/>
                    <a:lstStyle/>
                    <a:p>
                      <a:pPr algn="l" fontAlgn="b"/>
                      <a:r>
                        <a:rPr lang="en-US" sz="800" u="none" strike="noStrike">
                          <a:effectLst/>
                        </a:rPr>
                        <a:t>Tax Rate</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3242752465"/>
                  </a:ext>
                </a:extLst>
              </a:tr>
              <a:tr h="174990">
                <a:tc>
                  <a:txBody>
                    <a:bodyPr/>
                    <a:lstStyle/>
                    <a:p>
                      <a:pPr algn="l" fontAlgn="b"/>
                      <a:r>
                        <a:rPr lang="en-US" sz="800" u="none" strike="noStrike">
                          <a:effectLst/>
                        </a:rPr>
                        <a:t>Interest Tax Shield</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934.2</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802.5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675.6</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632.8</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578.2</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063970038"/>
                  </a:ext>
                </a:extLst>
              </a:tr>
              <a:tr h="174990">
                <a:tc>
                  <a:txBody>
                    <a:bodyPr/>
                    <a:lstStyle/>
                    <a:p>
                      <a:pPr algn="l" fontAlgn="b"/>
                      <a:r>
                        <a:rPr lang="en-US" sz="800" u="none" strike="noStrike">
                          <a:effectLst/>
                        </a:rPr>
                        <a:t>EBIAT</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1859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2096.3</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2473.3</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2687.8</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2921.8</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3690909712"/>
                  </a:ext>
                </a:extLst>
              </a:tr>
              <a:tr h="335715">
                <a:tc>
                  <a:txBody>
                    <a:bodyPr/>
                    <a:lstStyle/>
                    <a:p>
                      <a:pPr algn="l" fontAlgn="b"/>
                      <a:r>
                        <a:rPr lang="en-US" sz="800" u="none" strike="noStrike">
                          <a:effectLst/>
                        </a:rPr>
                        <a:t>Plus: Depreciation &amp; Amortization</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500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475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475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475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475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313052891"/>
                  </a:ext>
                </a:extLst>
              </a:tr>
              <a:tr h="174990">
                <a:tc>
                  <a:txBody>
                    <a:bodyPr/>
                    <a:lstStyle/>
                    <a:p>
                      <a:pPr algn="l" fontAlgn="b"/>
                      <a:r>
                        <a:rPr lang="en-US" sz="800" u="none" strike="noStrike">
                          <a:effectLst/>
                        </a:rPr>
                        <a:t>Less: Capex</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770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550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550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550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550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3742720328"/>
                  </a:ext>
                </a:extLst>
              </a:tr>
              <a:tr h="174990">
                <a:tc>
                  <a:txBody>
                    <a:bodyPr/>
                    <a:lstStyle/>
                    <a:p>
                      <a:pPr algn="l" fontAlgn="b"/>
                      <a:r>
                        <a:rPr lang="en-US" sz="800" u="none" strike="noStrike">
                          <a:effectLst/>
                        </a:rPr>
                        <a:t>Less: investment in NWC</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90328423"/>
                  </a:ext>
                </a:extLst>
              </a:tr>
              <a:tr h="174990">
                <a:tc>
                  <a:txBody>
                    <a:bodyPr/>
                    <a:lstStyle/>
                    <a:p>
                      <a:pPr algn="l" fontAlgn="b"/>
                      <a:r>
                        <a:rPr lang="en-US" sz="800" u="none" strike="noStrike">
                          <a:effectLst/>
                        </a:rPr>
                        <a:t>Plus: Asset Sales Proceeds</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2700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1683332439"/>
                  </a:ext>
                </a:extLst>
              </a:tr>
              <a:tr h="174990">
                <a:tc>
                  <a:txBody>
                    <a:bodyPr/>
                    <a:lstStyle/>
                    <a:p>
                      <a:pPr algn="l" fontAlgn="b"/>
                      <a:r>
                        <a:rPr lang="en-US" sz="800" u="none" strike="noStrike">
                          <a:effectLst/>
                        </a:rPr>
                        <a:t>FCF</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5009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4641.3</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2318.3</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2532.8</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2766.8</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407048536"/>
                  </a:ext>
                </a:extLst>
              </a:tr>
              <a:tr h="335715">
                <a:tc>
                  <a:txBody>
                    <a:bodyPr/>
                    <a:lstStyle/>
                    <a:p>
                      <a:pPr algn="l" fontAlgn="b"/>
                      <a:r>
                        <a:rPr lang="en-US" sz="800" u="none" strike="noStrike">
                          <a:effectLst/>
                        </a:rPr>
                        <a:t>Less: Net Interest Expenses after Tax</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1735.0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1490.3</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1254.7</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1175.3</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1073.8</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369911509"/>
                  </a:ext>
                </a:extLst>
              </a:tr>
              <a:tr h="335715">
                <a:tc>
                  <a:txBody>
                    <a:bodyPr/>
                    <a:lstStyle/>
                    <a:p>
                      <a:pPr algn="l" fontAlgn="b"/>
                      <a:r>
                        <a:rPr lang="en-US" sz="800" u="none" strike="noStrike">
                          <a:effectLst/>
                        </a:rPr>
                        <a:t>Cash Available for Debt Repayment</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3274.0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3151.0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1063.5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1357.5</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1693.0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1945893668"/>
                  </a:ext>
                </a:extLst>
              </a:tr>
              <a:tr h="174990">
                <a:tc>
                  <a:txBody>
                    <a:bodyPr/>
                    <a:lstStyle/>
                    <a:p>
                      <a:pPr algn="l" fontAlgn="b"/>
                      <a:r>
                        <a:rPr lang="en-US" sz="800" u="none" strike="noStrike">
                          <a:effectLst/>
                        </a:rPr>
                        <a:t>Entry Multiple </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144080296"/>
                  </a:ext>
                </a:extLst>
              </a:tr>
              <a:tr h="335715">
                <a:tc>
                  <a:txBody>
                    <a:bodyPr/>
                    <a:lstStyle/>
                    <a:p>
                      <a:pPr algn="l" fontAlgn="b"/>
                      <a:r>
                        <a:rPr lang="en-US" sz="800" u="none" strike="noStrike">
                          <a:effectLst/>
                        </a:rPr>
                        <a:t>Exit Multiple</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ctr" fontAlgn="b"/>
                      <a:r>
                        <a:rPr lang="en-US" sz="800" u="none" strike="noStrike">
                          <a:effectLst/>
                        </a:rPr>
                        <a:t>Exit Multiple</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ctr" fontAlgn="b"/>
                      <a:r>
                        <a:rPr lang="en-US" sz="800" u="none" strike="noStrike">
                          <a:effectLst/>
                        </a:rPr>
                        <a:t>IRR</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4080494008"/>
                  </a:ext>
                </a:extLst>
              </a:tr>
              <a:tr h="174990">
                <a:tc>
                  <a:txBody>
                    <a:bodyPr/>
                    <a:lstStyle/>
                    <a:p>
                      <a:pPr algn="l" fontAlgn="b"/>
                      <a:r>
                        <a:rPr lang="en-US" sz="800" u="none" strike="noStrike">
                          <a:effectLst/>
                        </a:rPr>
                        <a:t>EV</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29904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ctr" fontAlgn="b"/>
                      <a:r>
                        <a:rPr lang="en-US" sz="800" u="none" strike="noStrike">
                          <a:effectLst/>
                        </a:rPr>
                        <a:t>8.4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ctr" fontAlgn="b"/>
                      <a:r>
                        <a:rPr lang="en-US" sz="800" u="none" strike="noStrike">
                          <a:effectLst/>
                        </a:rPr>
                        <a:t>30.90%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46992</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3907680115"/>
                  </a:ext>
                </a:extLst>
              </a:tr>
              <a:tr h="174990">
                <a:tc>
                  <a:txBody>
                    <a:bodyPr/>
                    <a:lstStyle/>
                    <a:p>
                      <a:pPr algn="l" fontAlgn="b"/>
                      <a:r>
                        <a:rPr lang="en-US" sz="800" u="none" strike="noStrike">
                          <a:effectLst/>
                        </a:rPr>
                        <a:t>Cash </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1000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ctr" fontAlgn="b"/>
                      <a:r>
                        <a:rPr lang="en-US" sz="800" u="none" strike="noStrike">
                          <a:effectLst/>
                        </a:rPr>
                        <a:t>8.9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ctr" fontAlgn="b"/>
                      <a:r>
                        <a:rPr lang="en-US" sz="800" u="none" strike="noStrike">
                          <a:effectLst/>
                        </a:rPr>
                        <a:t>32.90%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2832397398"/>
                  </a:ext>
                </a:extLst>
              </a:tr>
              <a:tr h="174990">
                <a:tc>
                  <a:txBody>
                    <a:bodyPr/>
                    <a:lstStyle/>
                    <a:p>
                      <a:pPr algn="l" fontAlgn="b"/>
                      <a:r>
                        <a:rPr lang="en-US" sz="800" u="none" strike="noStrike">
                          <a:effectLst/>
                        </a:rPr>
                        <a:t>MV of Debt</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22450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ctr" fontAlgn="b"/>
                      <a:r>
                        <a:rPr lang="en-US" sz="800" u="none" strike="noStrike">
                          <a:effectLst/>
                        </a:rPr>
                        <a:t>9.4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ctr" fontAlgn="b"/>
                      <a:r>
                        <a:rPr lang="en-US" sz="800" u="none" strike="noStrike">
                          <a:effectLst/>
                        </a:rPr>
                        <a:t>34.90%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11911.1</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1448426810"/>
                  </a:ext>
                </a:extLst>
              </a:tr>
              <a:tr h="174990">
                <a:tc>
                  <a:txBody>
                    <a:bodyPr/>
                    <a:lstStyle/>
                    <a:p>
                      <a:pPr algn="l" fontAlgn="b"/>
                      <a:r>
                        <a:rPr lang="en-US" sz="800" u="none" strike="noStrike">
                          <a:effectLst/>
                        </a:rPr>
                        <a:t>Equity-In (-) and Equity-Out (+)</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-8454</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35080.9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1682884593"/>
                  </a:ext>
                </a:extLst>
              </a:tr>
              <a:tr h="174990">
                <a:tc>
                  <a:txBody>
                    <a:bodyPr/>
                    <a:lstStyle/>
                    <a:p>
                      <a:pPr algn="l" fontAlgn="b"/>
                      <a:r>
                        <a:rPr lang="en-US" sz="800" u="none" strike="noStrike">
                          <a:effectLst/>
                        </a:rPr>
                        <a:t># Shares</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229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1093753316"/>
                  </a:ext>
                </a:extLst>
              </a:tr>
              <a:tr h="174990">
                <a:tc>
                  <a:txBody>
                    <a:bodyPr/>
                    <a:lstStyle/>
                    <a:p>
                      <a:pPr algn="l" fontAlgn="b"/>
                      <a:r>
                        <a:rPr lang="en-US" sz="800" u="none" strike="noStrike">
                          <a:effectLst/>
                        </a:rPr>
                        <a:t>Share Price</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36.9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3909427271"/>
                  </a:ext>
                </a:extLst>
              </a:tr>
              <a:tr h="174990">
                <a:tc>
                  <a:txBody>
                    <a:bodyPr/>
                    <a:lstStyle/>
                    <a:p>
                      <a:pPr algn="l" fontAlgn="b"/>
                      <a:r>
                        <a:rPr lang="en-US" sz="800" u="none" strike="noStrike">
                          <a:effectLst/>
                        </a:rPr>
                        <a:t>IRR</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r" fontAlgn="b"/>
                      <a:r>
                        <a:rPr lang="en-US" sz="800" u="none" strike="noStrike">
                          <a:effectLst/>
                        </a:rPr>
                        <a:t>32.9%</a:t>
                      </a:r>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107" marR="6107" marT="6107" marB="0" anchor="b"/>
                </a:tc>
                <a:tc>
                  <a:txBody>
                    <a:bodyPr/>
                    <a:lstStyle/>
                    <a:p>
                      <a:pPr algn="l" fontAlgn="b"/>
                      <a:endParaRPr lang="en-US" sz="800" b="0" i="0" u="none" strike="noStrike" dirty="0">
                        <a:solidFill>
                          <a:srgbClr val="000000"/>
                        </a:solidFill>
                        <a:effectLst/>
                        <a:latin typeface="Calibri" panose="020F0502020204030204" pitchFamily="34" charset="0"/>
                      </a:endParaRPr>
                    </a:p>
                  </a:txBody>
                  <a:tcPr marL="6107" marR="6107" marT="6107" marB="0" anchor="b"/>
                </a:tc>
                <a:extLst>
                  <a:ext uri="{0D108BD9-81ED-4DB2-BD59-A6C34878D82A}">
                    <a16:rowId xmlns:a16="http://schemas.microsoft.com/office/drawing/2014/main" val="4216309808"/>
                  </a:ext>
                </a:extLst>
              </a:tr>
            </a:tbl>
          </a:graphicData>
        </a:graphic>
      </p:graphicFrame>
    </p:spTree>
    <p:extLst>
      <p:ext uri="{BB962C8B-B14F-4D97-AF65-F5344CB8AC3E}">
        <p14:creationId xmlns:p14="http://schemas.microsoft.com/office/powerpoint/2010/main" val="851227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Notes</a:t>
            </a:r>
          </a:p>
        </p:txBody>
      </p:sp>
      <p:sp>
        <p:nvSpPr>
          <p:cNvPr id="3" name="Content Placeholder 2"/>
          <p:cNvSpPr>
            <a:spLocks noGrp="1"/>
          </p:cNvSpPr>
          <p:nvPr>
            <p:ph idx="1"/>
          </p:nvPr>
        </p:nvSpPr>
        <p:spPr>
          <a:xfrm>
            <a:off x="2589212" y="2136807"/>
            <a:ext cx="8915400" cy="4100363"/>
          </a:xfrm>
        </p:spPr>
        <p:txBody>
          <a:bodyPr>
            <a:normAutofit fontScale="92500"/>
          </a:bodyPr>
          <a:lstStyle/>
          <a:p>
            <a:r>
              <a:rPr lang="en-US" sz="2000" dirty="0"/>
              <a:t>The above analysis </a:t>
            </a:r>
            <a:r>
              <a:rPr lang="en-US" sz="2000" dirty="0">
                <a:solidFill>
                  <a:srgbClr val="0070C0"/>
                </a:solidFill>
              </a:rPr>
              <a:t>ignore</a:t>
            </a:r>
            <a:r>
              <a:rPr lang="en-US" sz="2000" dirty="0"/>
              <a:t> transactions costs and </a:t>
            </a:r>
            <a:r>
              <a:rPr lang="en-US" sz="2000" dirty="0">
                <a:solidFill>
                  <a:srgbClr val="0070C0"/>
                </a:solidFill>
              </a:rPr>
              <a:t>fees</a:t>
            </a:r>
            <a:r>
              <a:rPr lang="en-US" sz="2000" dirty="0"/>
              <a:t> to advisors, underwriters, accountants, attorney, etc.  If the fees were taken into consideration, they will increase equity-in and reduces gross IRR.</a:t>
            </a:r>
          </a:p>
          <a:p>
            <a:r>
              <a:rPr lang="en-US" sz="2000" dirty="0"/>
              <a:t>This estimated gross IRR, 32.9%, is the IRR at the deal level.  Note that this is not the net IRR to LPs at the fund level.</a:t>
            </a:r>
          </a:p>
          <a:p>
            <a:r>
              <a:rPr lang="en-US" sz="2000" dirty="0"/>
              <a:t>As noted in the previous topic (Topic #6: Private Equity), management fees and carry usually take away about 5% of the gross IRR.</a:t>
            </a:r>
          </a:p>
          <a:p>
            <a:r>
              <a:rPr lang="en-US" sz="2000" dirty="0"/>
              <a:t>Thus, if the deal-level transactions costs and fees and GP’s compensation are accounted for, the net IRR to LPs could be reduced to around 20-25%.</a:t>
            </a:r>
          </a:p>
          <a:p>
            <a:r>
              <a:rPr lang="en-US" sz="2000" dirty="0"/>
              <a:t>Sensitivities: also note that the gross IRR varies a lot (30.9-34.9%) when exit multiple reduces/increases by 0.5 from 8.9 to 8.4/9.4.</a:t>
            </a:r>
          </a:p>
          <a:p>
            <a:endParaRPr lang="en-US" dirty="0"/>
          </a:p>
        </p:txBody>
      </p:sp>
    </p:spTree>
    <p:extLst>
      <p:ext uri="{BB962C8B-B14F-4D97-AF65-F5344CB8AC3E}">
        <p14:creationId xmlns:p14="http://schemas.microsoft.com/office/powerpoint/2010/main" val="1516461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Q&amp;As</a:t>
            </a:r>
          </a:p>
        </p:txBody>
      </p:sp>
      <p:sp>
        <p:nvSpPr>
          <p:cNvPr id="3" name="Content Placeholder 2"/>
          <p:cNvSpPr>
            <a:spLocks noGrp="1"/>
          </p:cNvSpPr>
          <p:nvPr>
            <p:ph idx="1"/>
          </p:nvPr>
        </p:nvSpPr>
        <p:spPr>
          <a:xfrm>
            <a:off x="2589212" y="1732547"/>
            <a:ext cx="8915400" cy="5125453"/>
          </a:xfrm>
        </p:spPr>
        <p:txBody>
          <a:bodyPr>
            <a:noAutofit/>
          </a:bodyPr>
          <a:lstStyle/>
          <a:p>
            <a:r>
              <a:rPr lang="en-US" sz="2000" dirty="0"/>
              <a:t>Q: After running an LBO model/analysis, you notice that the return (gross IRR) of the proposed deal is too low.  What drivers to (variables of) the model will increase the return?</a:t>
            </a:r>
          </a:p>
          <a:p>
            <a:r>
              <a:rPr lang="en-US" sz="2000" dirty="0"/>
              <a:t>A: (1) Reducing the purchase price, (2) increasing the exit EV (via a higher exit multiple or a higher growth rate), (3) increasing the amount of debt (leverage), and (4) raising the FCF (along with EBITDA, etc.) estimates during the projection period.</a:t>
            </a:r>
          </a:p>
          <a:p>
            <a:r>
              <a:rPr lang="en-US" sz="2000" dirty="0"/>
              <a:t>Q: What is IRR and how does it differ from WACC?</a:t>
            </a:r>
          </a:p>
          <a:p>
            <a:r>
              <a:rPr lang="en-US" sz="2000" dirty="0"/>
              <a:t>A: In general, IRR is the “expected” rate of return each year for capital providers.  WACC is the “required” rate of return each year demanded by capital providers for bearing investment risks.  For LBO analysis, the gross IRR is the “expected” (not required) rate of return each year during the investment horizon for equity investors (LPs</a:t>
            </a:r>
            <a:r>
              <a:rPr lang="en-US" sz="2000"/>
              <a:t>) before management fee and carry.</a:t>
            </a:r>
            <a:endParaRPr lang="en-US" sz="2000" dirty="0"/>
          </a:p>
        </p:txBody>
      </p:sp>
    </p:spTree>
    <p:extLst>
      <p:ext uri="{BB962C8B-B14F-4D97-AF65-F5344CB8AC3E}">
        <p14:creationId xmlns:p14="http://schemas.microsoft.com/office/powerpoint/2010/main" val="616903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M&amp;A premium analysis</a:t>
            </a:r>
          </a:p>
        </p:txBody>
      </p:sp>
      <p:sp>
        <p:nvSpPr>
          <p:cNvPr id="3" name="Content Placeholder 2"/>
          <p:cNvSpPr>
            <a:spLocks noGrp="1"/>
          </p:cNvSpPr>
          <p:nvPr>
            <p:ph idx="1"/>
          </p:nvPr>
        </p:nvSpPr>
        <p:spPr>
          <a:xfrm>
            <a:off x="2589212" y="1905000"/>
            <a:ext cx="8915400" cy="4620928"/>
          </a:xfrm>
        </p:spPr>
        <p:txBody>
          <a:bodyPr>
            <a:noAutofit/>
          </a:bodyPr>
          <a:lstStyle/>
          <a:p>
            <a:r>
              <a:rPr lang="en-US" sz="2000" dirty="0"/>
              <a:t>This is an extension of the deal comp.  </a:t>
            </a:r>
          </a:p>
          <a:p>
            <a:r>
              <a:rPr lang="en-US" sz="2000" dirty="0"/>
              <a:t>It looks into similar (same industry, past 2-3 years, similar sizes, etc.) precedent transactions and see the premiums that previous winning bidders had paid.  It then applies the historical median (average) premium to the target’s recent stock prices to arrive at a valuation estimate.</a:t>
            </a:r>
          </a:p>
          <a:p>
            <a:r>
              <a:rPr lang="en-US" sz="2000" dirty="0"/>
              <a:t>This analysis can be perform for the premiums based on the target’s share price 1 day, 1 week, and 1 month (or different time intervals) before the transaction was </a:t>
            </a:r>
            <a:r>
              <a:rPr lang="en-US" sz="2000" dirty="0">
                <a:solidFill>
                  <a:srgbClr val="0070C0"/>
                </a:solidFill>
              </a:rPr>
              <a:t>announced</a:t>
            </a:r>
            <a:r>
              <a:rPr lang="en-US" sz="2000" dirty="0"/>
              <a:t>.</a:t>
            </a:r>
          </a:p>
          <a:p>
            <a:r>
              <a:rPr lang="en-US" sz="2000" dirty="0"/>
              <a:t>A range of share prices over a range of dates is used because the deal may be leaked or anticipated.</a:t>
            </a:r>
          </a:p>
          <a:p>
            <a:r>
              <a:rPr lang="en-US" sz="2000" dirty="0"/>
              <a:t>The following </a:t>
            </a:r>
            <a:r>
              <a:rPr lang="en-US" sz="2000" dirty="0">
                <a:solidFill>
                  <a:srgbClr val="0070C0"/>
                </a:solidFill>
              </a:rPr>
              <a:t>example</a:t>
            </a:r>
            <a:r>
              <a:rPr lang="en-US" sz="2000" dirty="0"/>
              <a:t> of the M&amp;A premium analysis </a:t>
            </a:r>
            <a:r>
              <a:rPr lang="en-US" sz="2000"/>
              <a:t>is from </a:t>
            </a:r>
            <a:r>
              <a:rPr lang="en-US" sz="2000" dirty="0"/>
              <a:t>the </a:t>
            </a:r>
            <a:r>
              <a:rPr lang="en-US" sz="2000" dirty="0">
                <a:solidFill>
                  <a:srgbClr val="0070C0"/>
                </a:solidFill>
              </a:rPr>
              <a:t>next topic</a:t>
            </a:r>
            <a:r>
              <a:rPr lang="en-US" sz="2000" dirty="0"/>
              <a:t>: M&amp;As.</a:t>
            </a:r>
          </a:p>
        </p:txBody>
      </p:sp>
    </p:spTree>
    <p:extLst>
      <p:ext uri="{BB962C8B-B14F-4D97-AF65-F5344CB8AC3E}">
        <p14:creationId xmlns:p14="http://schemas.microsoft.com/office/powerpoint/2010/main" val="1797381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8702-8010-1545-A2B7-48663F9C71A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D8A4160-0632-8643-8773-0AB1763A7200}"/>
              </a:ext>
            </a:extLst>
          </p:cNvPr>
          <p:cNvPicPr>
            <a:picLocks noGrp="1" noChangeAspect="1"/>
          </p:cNvPicPr>
          <p:nvPr>
            <p:ph idx="1"/>
          </p:nvPr>
        </p:nvPicPr>
        <p:blipFill rotWithShape="1">
          <a:blip r:embed="rId2"/>
          <a:srcRect l="19009" t="10512" r="5370" b="9306"/>
          <a:stretch/>
        </p:blipFill>
        <p:spPr>
          <a:xfrm>
            <a:off x="2592924" y="452062"/>
            <a:ext cx="9140163" cy="6133671"/>
          </a:xfrm>
          <a:prstGeom prst="rect">
            <a:avLst/>
          </a:prstGeom>
        </p:spPr>
      </p:pic>
    </p:spTree>
    <p:extLst>
      <p:ext uri="{BB962C8B-B14F-4D97-AF65-F5344CB8AC3E}">
        <p14:creationId xmlns:p14="http://schemas.microsoft.com/office/powerpoint/2010/main" val="3493031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18216-F3D7-0A42-AD88-997B6E563AE5}"/>
              </a:ext>
            </a:extLst>
          </p:cNvPr>
          <p:cNvSpPr>
            <a:spLocks noGrp="1"/>
          </p:cNvSpPr>
          <p:nvPr>
            <p:ph type="title"/>
          </p:nvPr>
        </p:nvSpPr>
        <p:spPr/>
        <p:txBody>
          <a:bodyPr/>
          <a:lstStyle/>
          <a:p>
            <a:r>
              <a:rPr lang="en-US" dirty="0"/>
              <a:t>General Qs</a:t>
            </a:r>
          </a:p>
        </p:txBody>
      </p:sp>
      <p:sp>
        <p:nvSpPr>
          <p:cNvPr id="3" name="Content Placeholder 2">
            <a:extLst>
              <a:ext uri="{FF2B5EF4-FFF2-40B4-BE49-F238E27FC236}">
                <a16:creationId xmlns:a16="http://schemas.microsoft.com/office/drawing/2014/main" id="{E2E45877-D1C8-A04C-927B-25764FE43E4C}"/>
              </a:ext>
            </a:extLst>
          </p:cNvPr>
          <p:cNvSpPr>
            <a:spLocks noGrp="1"/>
          </p:cNvSpPr>
          <p:nvPr>
            <p:ph idx="1"/>
          </p:nvPr>
        </p:nvSpPr>
        <p:spPr/>
        <p:txBody>
          <a:bodyPr>
            <a:normAutofit/>
          </a:bodyPr>
          <a:lstStyle/>
          <a:p>
            <a:r>
              <a:rPr lang="en-US" sz="2000" dirty="0"/>
              <a:t>Q: Walk me through an APV valuation.</a:t>
            </a:r>
          </a:p>
          <a:p>
            <a:r>
              <a:rPr lang="en-US" sz="2000" dirty="0"/>
              <a:t>Q: Walk me through an LBO analysis.</a:t>
            </a:r>
          </a:p>
          <a:p>
            <a:r>
              <a:rPr lang="en-US" sz="2000" dirty="0"/>
              <a:t>Q: Walk me through a premium analysis for </a:t>
            </a:r>
            <a:r>
              <a:rPr lang="en-US" sz="2000"/>
              <a:t>an acquisition.</a:t>
            </a:r>
            <a:endParaRPr lang="en-US" sz="2000" dirty="0"/>
          </a:p>
        </p:txBody>
      </p:sp>
    </p:spTree>
    <p:extLst>
      <p:ext uri="{BB962C8B-B14F-4D97-AF65-F5344CB8AC3E}">
        <p14:creationId xmlns:p14="http://schemas.microsoft.com/office/powerpoint/2010/main" val="2666426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Valuation features of an LBO</a:t>
            </a:r>
          </a:p>
        </p:txBody>
      </p:sp>
      <p:sp>
        <p:nvSpPr>
          <p:cNvPr id="3" name="Content Placeholder 2"/>
          <p:cNvSpPr>
            <a:spLocks noGrp="1"/>
          </p:cNvSpPr>
          <p:nvPr>
            <p:ph idx="1"/>
          </p:nvPr>
        </p:nvSpPr>
        <p:spPr>
          <a:xfrm>
            <a:off x="2589212" y="1694688"/>
            <a:ext cx="8915400" cy="4216534"/>
          </a:xfrm>
        </p:spPr>
        <p:txBody>
          <a:bodyPr>
            <a:normAutofit lnSpcReduction="10000"/>
          </a:bodyPr>
          <a:lstStyle/>
          <a:p>
            <a:r>
              <a:rPr lang="en-US" sz="2000" dirty="0"/>
              <a:t>1. A large size LBO usually has a very high debt ratio (D/(E+D)) of about </a:t>
            </a:r>
            <a:r>
              <a:rPr lang="en-US" sz="2000" dirty="0">
                <a:solidFill>
                  <a:srgbClr val="0070C0"/>
                </a:solidFill>
              </a:rPr>
              <a:t>60-70%</a:t>
            </a:r>
            <a:r>
              <a:rPr lang="en-US" sz="2000" dirty="0"/>
              <a:t>.  As time goes by, senior debt is significantly reduced, and the debt ratio at exit can be as low as </a:t>
            </a:r>
            <a:r>
              <a:rPr lang="en-US" sz="2000" dirty="0">
                <a:solidFill>
                  <a:srgbClr val="0070C0"/>
                </a:solidFill>
              </a:rPr>
              <a:t>30%</a:t>
            </a:r>
            <a:r>
              <a:rPr lang="en-US" sz="2000" dirty="0"/>
              <a:t>.</a:t>
            </a:r>
          </a:p>
          <a:p>
            <a:pPr lvl="1"/>
            <a:r>
              <a:rPr lang="en-US" sz="2000" dirty="0"/>
              <a:t>That is, </a:t>
            </a:r>
            <a:r>
              <a:rPr lang="en-US" sz="2000" dirty="0">
                <a:solidFill>
                  <a:srgbClr val="0070C0"/>
                </a:solidFill>
              </a:rPr>
              <a:t>debt ratio varies a lot </a:t>
            </a:r>
            <a:r>
              <a:rPr lang="en-US" sz="2000" dirty="0"/>
              <a:t>during a typical holding horizon of 4-6 years.</a:t>
            </a:r>
          </a:p>
          <a:p>
            <a:pPr lvl="1"/>
            <a:r>
              <a:rPr lang="en-US" sz="2000" dirty="0"/>
              <a:t>The valuation question: how can we address this dynamics in debt and time-varying WACC?</a:t>
            </a:r>
          </a:p>
          <a:p>
            <a:r>
              <a:rPr lang="en-US" sz="2000" dirty="0"/>
              <a:t>2. Debt needs to be serviced, and this imposes a debt capacity issue; that is, the fund’s leverage has a ceiling so that it is financially feasible and sustainable.</a:t>
            </a:r>
          </a:p>
          <a:p>
            <a:pPr lvl="1"/>
            <a:r>
              <a:rPr lang="en-US" sz="2000" dirty="0"/>
              <a:t>That is, an LBO analysis requires a </a:t>
            </a:r>
            <a:r>
              <a:rPr lang="en-US" sz="2000" dirty="0">
                <a:solidFill>
                  <a:srgbClr val="0070C0"/>
                </a:solidFill>
              </a:rPr>
              <a:t>debt schedule </a:t>
            </a:r>
            <a:r>
              <a:rPr lang="en-US" sz="2000" dirty="0"/>
              <a:t>that contains each year’s forecasted debt balance, interest expenses, and cash available for debt repayment.</a:t>
            </a:r>
          </a:p>
        </p:txBody>
      </p:sp>
    </p:spTree>
    <p:extLst>
      <p:ext uri="{BB962C8B-B14F-4D97-AF65-F5344CB8AC3E}">
        <p14:creationId xmlns:p14="http://schemas.microsoft.com/office/powerpoint/2010/main" val="167972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use the same WACC method?</a:t>
            </a:r>
            <a:br>
              <a:rPr lang="en-US" dirty="0"/>
            </a:br>
            <a:r>
              <a:rPr lang="en-US" dirty="0"/>
              <a:t>Yes, but</a:t>
            </a:r>
            <a:r>
              <a:rPr lang="mr-IN" dirty="0"/>
              <a:t>…</a:t>
            </a:r>
            <a:endParaRPr lang="en-US" dirty="0"/>
          </a:p>
        </p:txBody>
      </p:sp>
      <p:sp>
        <p:nvSpPr>
          <p:cNvPr id="3" name="Content Placeholder 2"/>
          <p:cNvSpPr>
            <a:spLocks noGrp="1"/>
          </p:cNvSpPr>
          <p:nvPr>
            <p:ph idx="1"/>
          </p:nvPr>
        </p:nvSpPr>
        <p:spPr/>
        <p:txBody>
          <a:bodyPr>
            <a:normAutofit lnSpcReduction="10000"/>
          </a:bodyPr>
          <a:lstStyle/>
          <a:p>
            <a:r>
              <a:rPr lang="en-US" sz="2000" dirty="0"/>
              <a:t>The FCF discounted model introduced earlier (Topic #4: Target valuation) uses WACC as the discount rate to discount free cash flows (to the firm).</a:t>
            </a:r>
          </a:p>
          <a:p>
            <a:r>
              <a:rPr lang="en-US" sz="2000" dirty="0"/>
              <a:t>This method can be used to establish a valuation range (via sensitivity analysis) for an LBO as well with the use of some long-run debt ratio or some average debt ratio.</a:t>
            </a:r>
          </a:p>
          <a:p>
            <a:r>
              <a:rPr lang="en-US" sz="2000" dirty="0"/>
              <a:t>But, overall, the WACC method is </a:t>
            </a:r>
            <a:r>
              <a:rPr lang="en-US" sz="2000" dirty="0">
                <a:solidFill>
                  <a:srgbClr val="0070C0"/>
                </a:solidFill>
              </a:rPr>
              <a:t>cumbersome</a:t>
            </a:r>
            <a:r>
              <a:rPr lang="en-US" sz="2000" dirty="0"/>
              <a:t> because debt ratio varies significantly, and thus is a less popular tool for LBO analysis.</a:t>
            </a:r>
          </a:p>
          <a:p>
            <a:r>
              <a:rPr lang="en-US" sz="2000" dirty="0"/>
              <a:t>Here, we focus on two additional methods: (1) the adjusted present value (</a:t>
            </a:r>
            <a:r>
              <a:rPr lang="en-US" sz="2000" dirty="0">
                <a:solidFill>
                  <a:srgbClr val="0070C0"/>
                </a:solidFill>
              </a:rPr>
              <a:t>APV</a:t>
            </a:r>
            <a:r>
              <a:rPr lang="en-US" sz="2000" dirty="0"/>
              <a:t>) model, and (2) </a:t>
            </a:r>
            <a:r>
              <a:rPr lang="en-US" sz="2000" dirty="0">
                <a:solidFill>
                  <a:srgbClr val="0070C0"/>
                </a:solidFill>
              </a:rPr>
              <a:t>the</a:t>
            </a:r>
            <a:r>
              <a:rPr lang="en-US" sz="2000" dirty="0"/>
              <a:t> </a:t>
            </a:r>
            <a:r>
              <a:rPr lang="en-US" sz="2000" dirty="0">
                <a:solidFill>
                  <a:srgbClr val="0070C0"/>
                </a:solidFill>
              </a:rPr>
              <a:t>LBO model</a:t>
            </a:r>
            <a:r>
              <a:rPr lang="en-US" sz="2000" dirty="0"/>
              <a:t>.</a:t>
            </a:r>
          </a:p>
          <a:p>
            <a:r>
              <a:rPr lang="en-US" sz="2000" dirty="0"/>
              <a:t>We will also introduce a 3</a:t>
            </a:r>
            <a:r>
              <a:rPr lang="en-US" sz="2000" baseline="30000" dirty="0"/>
              <a:t>rd</a:t>
            </a:r>
            <a:r>
              <a:rPr lang="en-US" sz="2000" dirty="0"/>
              <a:t> method: </a:t>
            </a:r>
            <a:r>
              <a:rPr lang="en-US" sz="2000" dirty="0">
                <a:solidFill>
                  <a:srgbClr val="0070C0"/>
                </a:solidFill>
              </a:rPr>
              <a:t>M&amp;A premium analysis</a:t>
            </a:r>
            <a:r>
              <a:rPr lang="en-US" sz="2000" dirty="0"/>
              <a:t>.</a:t>
            </a:r>
          </a:p>
        </p:txBody>
      </p:sp>
    </p:spTree>
    <p:extLst>
      <p:ext uri="{BB962C8B-B14F-4D97-AF65-F5344CB8AC3E}">
        <p14:creationId xmlns:p14="http://schemas.microsoft.com/office/powerpoint/2010/main" val="882470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APV model</a:t>
            </a:r>
          </a:p>
        </p:txBody>
      </p:sp>
      <p:sp>
        <p:nvSpPr>
          <p:cNvPr id="3" name="Content Placeholder 2"/>
          <p:cNvSpPr>
            <a:spLocks noGrp="1"/>
          </p:cNvSpPr>
          <p:nvPr>
            <p:ph idx="1"/>
          </p:nvPr>
        </p:nvSpPr>
        <p:spPr>
          <a:xfrm>
            <a:off x="2589212" y="1743456"/>
            <a:ext cx="8915400" cy="4767072"/>
          </a:xfrm>
        </p:spPr>
        <p:txBody>
          <a:bodyPr>
            <a:normAutofit/>
          </a:bodyPr>
          <a:lstStyle/>
          <a:p>
            <a:r>
              <a:rPr lang="en-US" sz="2000" dirty="0"/>
              <a:t>The main idea of the APV model is to </a:t>
            </a:r>
            <a:r>
              <a:rPr lang="en-US" sz="2000" dirty="0">
                <a:solidFill>
                  <a:srgbClr val="0070C0"/>
                </a:solidFill>
              </a:rPr>
              <a:t>unbundle</a:t>
            </a:r>
            <a:r>
              <a:rPr lang="en-US" sz="2000" dirty="0"/>
              <a:t> the components of corporate value and analyzes each one separately.  </a:t>
            </a:r>
          </a:p>
          <a:p>
            <a:r>
              <a:rPr lang="en-US" sz="2000" dirty="0"/>
              <a:t>EV = Present value of a levered, operating firm (V</a:t>
            </a:r>
            <a:r>
              <a:rPr lang="en-US" sz="2000" baseline="-25000" dirty="0"/>
              <a:t>L</a:t>
            </a:r>
            <a:r>
              <a:rPr lang="en-US" sz="2000" dirty="0"/>
              <a:t>)= present value of an all-equity (unlevered) firm (V</a:t>
            </a:r>
            <a:r>
              <a:rPr lang="en-US" sz="2000" baseline="-25000" dirty="0"/>
              <a:t>U</a:t>
            </a:r>
            <a:r>
              <a:rPr lang="en-US" sz="2000" dirty="0"/>
              <a:t>)+ present value of all financing/leverage effects</a:t>
            </a:r>
          </a:p>
          <a:p>
            <a:r>
              <a:rPr lang="en-US" sz="2000" dirty="0"/>
              <a:t>That is, this model views valuation creation come from two sources: (1) operations only (thus, PV of unlevered firm), and (2) financial/leverage maneuvers (thus, PV of financing/leverage effects).</a:t>
            </a:r>
          </a:p>
          <a:p>
            <a:r>
              <a:rPr lang="en-US" sz="2000" dirty="0"/>
              <a:t>Although financing effects include interest tax shield, distress costs, and others, for better or worse most analyses focus on the present value of tax shield (PVTS).  If so:</a:t>
            </a:r>
          </a:p>
          <a:p>
            <a:r>
              <a:rPr lang="en-US" sz="2000" i="1" dirty="0"/>
              <a:t>V</a:t>
            </a:r>
            <a:r>
              <a:rPr lang="en-US" sz="2000" i="1" baseline="-25000" dirty="0"/>
              <a:t>L</a:t>
            </a:r>
            <a:r>
              <a:rPr lang="en-US" sz="2000" i="1" dirty="0"/>
              <a:t> = V</a:t>
            </a:r>
            <a:r>
              <a:rPr lang="en-US" sz="2000" i="1" baseline="-25000" dirty="0"/>
              <a:t>U</a:t>
            </a:r>
            <a:r>
              <a:rPr lang="en-US" sz="2000" i="1" dirty="0"/>
              <a:t> + PVTS</a:t>
            </a:r>
          </a:p>
        </p:txBody>
      </p:sp>
    </p:spTree>
    <p:extLst>
      <p:ext uri="{BB962C8B-B14F-4D97-AF65-F5344CB8AC3E}">
        <p14:creationId xmlns:p14="http://schemas.microsoft.com/office/powerpoint/2010/main" val="697109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10DE-8774-FF4E-ABEA-B9BDA6FCB1AD}"/>
              </a:ext>
            </a:extLst>
          </p:cNvPr>
          <p:cNvSpPr>
            <a:spLocks noGrp="1"/>
          </p:cNvSpPr>
          <p:nvPr>
            <p:ph type="title"/>
          </p:nvPr>
        </p:nvSpPr>
        <p:spPr/>
        <p:txBody>
          <a:bodyPr/>
          <a:lstStyle/>
          <a:p>
            <a:r>
              <a:rPr lang="en-US" dirty="0"/>
              <a:t>Recall</a:t>
            </a:r>
          </a:p>
        </p:txBody>
      </p:sp>
      <p:pic>
        <p:nvPicPr>
          <p:cNvPr id="4" name="Content Placeholder 3">
            <a:extLst>
              <a:ext uri="{FF2B5EF4-FFF2-40B4-BE49-F238E27FC236}">
                <a16:creationId xmlns:a16="http://schemas.microsoft.com/office/drawing/2014/main" id="{DFC11FA1-1A95-A04C-B762-CCCE4FFD0C04}"/>
              </a:ext>
            </a:extLst>
          </p:cNvPr>
          <p:cNvPicPr>
            <a:picLocks noGrp="1" noChangeAspect="1"/>
          </p:cNvPicPr>
          <p:nvPr>
            <p:ph idx="1"/>
          </p:nvPr>
        </p:nvPicPr>
        <p:blipFill rotWithShape="1">
          <a:blip r:embed="rId2"/>
          <a:srcRect l="41572" t="24832" b="24874"/>
          <a:stretch/>
        </p:blipFill>
        <p:spPr>
          <a:xfrm>
            <a:off x="2731168" y="1467853"/>
            <a:ext cx="7940843" cy="5149515"/>
          </a:xfrm>
          <a:prstGeom prst="rect">
            <a:avLst/>
          </a:prstGeom>
        </p:spPr>
      </p:pic>
    </p:spTree>
    <p:extLst>
      <p:ext uri="{BB962C8B-B14F-4D97-AF65-F5344CB8AC3E}">
        <p14:creationId xmlns:p14="http://schemas.microsoft.com/office/powerpoint/2010/main" val="950242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RJR Nabisco</a:t>
            </a:r>
          </a:p>
        </p:txBody>
      </p:sp>
      <p:sp>
        <p:nvSpPr>
          <p:cNvPr id="3" name="Content Placeholder 2"/>
          <p:cNvSpPr>
            <a:spLocks noGrp="1"/>
          </p:cNvSpPr>
          <p:nvPr>
            <p:ph idx="1"/>
          </p:nvPr>
        </p:nvSpPr>
        <p:spPr>
          <a:xfrm>
            <a:off x="2589212" y="1742173"/>
            <a:ext cx="8915400" cy="4649002"/>
          </a:xfrm>
        </p:spPr>
        <p:txBody>
          <a:bodyPr>
            <a:normAutofit lnSpcReduction="10000"/>
          </a:bodyPr>
          <a:lstStyle/>
          <a:p>
            <a:r>
              <a:rPr lang="en-US" sz="2000" dirty="0"/>
              <a:t>For this topic, we will use the, now classics, RJR Nabisco buyout in 1988 as an illustration.</a:t>
            </a:r>
          </a:p>
          <a:p>
            <a:r>
              <a:rPr lang="en-US" sz="2000" dirty="0"/>
              <a:t>RJR Nabisco was a tobacco (about 40% of sales, but very profitable) + food businesses (not so profitable) in 1988.  </a:t>
            </a:r>
          </a:p>
          <a:p>
            <a:r>
              <a:rPr lang="en-US" sz="2000" dirty="0"/>
              <a:t>“The management group” led by CEO Ross Johnson proposed a buyout at $75 per share, which is a 34% premium relative to the pre-offer share price of $55.875.</a:t>
            </a:r>
          </a:p>
          <a:p>
            <a:r>
              <a:rPr lang="en-US" sz="2000" dirty="0"/>
              <a:t>Four days later, KKR proposed a bid of $90 a share.</a:t>
            </a:r>
          </a:p>
          <a:p>
            <a:r>
              <a:rPr lang="en-US" sz="2000" dirty="0"/>
              <a:t>The outcome of the bidding war was that KKR bought RJR Nabisco at $109 a share.</a:t>
            </a:r>
          </a:p>
          <a:p>
            <a:r>
              <a:rPr lang="en-US" sz="2000" dirty="0"/>
              <a:t>KKR would dispose some food businesses and expect asset sales proceeds of $3500 million and $2700 million in 1989 and 1990, respectively.</a:t>
            </a:r>
          </a:p>
          <a:p>
            <a:endParaRPr lang="en-US" dirty="0"/>
          </a:p>
        </p:txBody>
      </p:sp>
    </p:spTree>
    <p:extLst>
      <p:ext uri="{BB962C8B-B14F-4D97-AF65-F5344CB8AC3E}">
        <p14:creationId xmlns:p14="http://schemas.microsoft.com/office/powerpoint/2010/main" val="52347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Prepare pro forma</a:t>
            </a:r>
          </a:p>
        </p:txBody>
      </p:sp>
      <p:sp>
        <p:nvSpPr>
          <p:cNvPr id="3" name="Content Placeholder 2"/>
          <p:cNvSpPr>
            <a:spLocks noGrp="1"/>
          </p:cNvSpPr>
          <p:nvPr>
            <p:ph idx="1"/>
          </p:nvPr>
        </p:nvSpPr>
        <p:spPr>
          <a:xfrm>
            <a:off x="2589212" y="1674797"/>
            <a:ext cx="8915400" cy="4928134"/>
          </a:xfrm>
        </p:spPr>
        <p:txBody>
          <a:bodyPr>
            <a:normAutofit lnSpcReduction="10000"/>
          </a:bodyPr>
          <a:lstStyle/>
          <a:p>
            <a:r>
              <a:rPr lang="en-US" dirty="0"/>
              <a:t>To compute FCF, we need to forecast at least the following items for each year during a standard holding horizon of 5 years: EBITDA, EBIT (thus D&amp;A), EBIAT (thus tax rate), capex, investment in NWC, and other uses/sources of cash such as asset sales or acquisitions.</a:t>
            </a:r>
          </a:p>
          <a:p>
            <a:r>
              <a:rPr lang="en-US" dirty="0"/>
              <a:t>If the management’s pro forma is used, PEs usually would apply a discount to those numbers (say a 20-25% discount to forecasted EBITDA) from the management.</a:t>
            </a:r>
          </a:p>
          <a:p>
            <a:r>
              <a:rPr lang="en-US" dirty="0"/>
              <a:t>Many practitioners will compile a complete set of pro forma income statements, balance sheets, and the statements of cash flows.</a:t>
            </a:r>
          </a:p>
          <a:p>
            <a:r>
              <a:rPr lang="en-US" dirty="0"/>
              <a:t>These forecasted numbers are then used to prepare </a:t>
            </a:r>
            <a:r>
              <a:rPr lang="en-US" dirty="0">
                <a:solidFill>
                  <a:srgbClr val="0070C0"/>
                </a:solidFill>
              </a:rPr>
              <a:t>debt repayment schedule</a:t>
            </a:r>
            <a:r>
              <a:rPr lang="en-US" dirty="0"/>
              <a:t>.  Note that the table of debt repayment schedule is fundamentally important for the </a:t>
            </a:r>
            <a:r>
              <a:rPr lang="en-US" dirty="0">
                <a:solidFill>
                  <a:srgbClr val="0070C0"/>
                </a:solidFill>
              </a:rPr>
              <a:t>LBO model </a:t>
            </a:r>
            <a:r>
              <a:rPr lang="en-US" dirty="0"/>
              <a:t>because it is an equity-in &amp; </a:t>
            </a:r>
            <a:r>
              <a:rPr lang="en-US" dirty="0">
                <a:solidFill>
                  <a:srgbClr val="0070C0"/>
                </a:solidFill>
              </a:rPr>
              <a:t>equity-out</a:t>
            </a:r>
            <a:r>
              <a:rPr lang="en-US" dirty="0"/>
              <a:t> analysis in which the ending value of equity needs to be net out of the ending balance of debt at exit.</a:t>
            </a:r>
          </a:p>
          <a:p>
            <a:r>
              <a:rPr lang="en-US" dirty="0">
                <a:solidFill>
                  <a:srgbClr val="0070C0"/>
                </a:solidFill>
              </a:rPr>
              <a:t>Debt repayment schedule </a:t>
            </a:r>
            <a:r>
              <a:rPr lang="en-US" dirty="0"/>
              <a:t>is relevant to the </a:t>
            </a:r>
            <a:r>
              <a:rPr lang="en-US" dirty="0">
                <a:solidFill>
                  <a:srgbClr val="0070C0"/>
                </a:solidFill>
              </a:rPr>
              <a:t>APV </a:t>
            </a:r>
            <a:r>
              <a:rPr lang="en-US" dirty="0"/>
              <a:t>model in that it helps determine interest expenses and thus the size of tax shield.</a:t>
            </a:r>
          </a:p>
        </p:txBody>
      </p:sp>
    </p:spTree>
    <p:extLst>
      <p:ext uri="{BB962C8B-B14F-4D97-AF65-F5344CB8AC3E}">
        <p14:creationId xmlns:p14="http://schemas.microsoft.com/office/powerpoint/2010/main" val="1747353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Compute FCFs and cash available for debt repayment</a:t>
            </a:r>
          </a:p>
        </p:txBody>
      </p:sp>
      <p:sp>
        <p:nvSpPr>
          <p:cNvPr id="3" name="Content Placeholder 2"/>
          <p:cNvSpPr>
            <a:spLocks noGrp="1"/>
          </p:cNvSpPr>
          <p:nvPr>
            <p:ph idx="1"/>
          </p:nvPr>
        </p:nvSpPr>
        <p:spPr/>
        <p:txBody>
          <a:bodyPr>
            <a:normAutofit/>
          </a:bodyPr>
          <a:lstStyle/>
          <a:p>
            <a:r>
              <a:rPr lang="en-US" sz="2000" dirty="0"/>
              <a:t>Recall that :</a:t>
            </a:r>
          </a:p>
          <a:p>
            <a:r>
              <a:rPr lang="en-US" sz="2000" i="1" dirty="0"/>
              <a:t>FCF = EBIAT + Depreciation &amp; Amortization (+ historically expensed stock-based compensation) </a:t>
            </a:r>
            <a:r>
              <a:rPr lang="mr-IN" sz="2000" i="1" dirty="0"/>
              <a:t>–</a:t>
            </a:r>
            <a:r>
              <a:rPr lang="en-US" sz="2000" i="1" dirty="0"/>
              <a:t> Capital Expenditures </a:t>
            </a:r>
            <a:r>
              <a:rPr lang="mr-IN" sz="2000" i="1" dirty="0"/>
              <a:t>–</a:t>
            </a:r>
            <a:r>
              <a:rPr lang="en-US" sz="2000" i="1" dirty="0"/>
              <a:t> Increase in Net Working Capital (+/- other sources or uses of cash such as assets sales or acquisitions)</a:t>
            </a:r>
          </a:p>
          <a:p>
            <a:r>
              <a:rPr lang="en-US" sz="2000" i="1" dirty="0"/>
              <a:t>Cash Available for Debt Repayment (CADR) = FCF </a:t>
            </a:r>
            <a:r>
              <a:rPr lang="mr-IN" sz="2000" i="1" dirty="0"/>
              <a:t>–</a:t>
            </a:r>
            <a:r>
              <a:rPr lang="en-US" sz="2000" i="1" dirty="0"/>
              <a:t> Interest Expenses * (1 </a:t>
            </a:r>
            <a:r>
              <a:rPr lang="mr-IN" sz="2000" i="1" dirty="0"/>
              <a:t>–</a:t>
            </a:r>
            <a:r>
              <a:rPr lang="en-US" sz="2000" i="1" dirty="0"/>
              <a:t> Tax Rate)</a:t>
            </a:r>
          </a:p>
          <a:p>
            <a:r>
              <a:rPr lang="en-US" sz="2000" dirty="0"/>
              <a:t>Tax rate is assumed to be 35% for RJR Nabisco.</a:t>
            </a:r>
          </a:p>
          <a:p>
            <a:r>
              <a:rPr lang="en-US" sz="2000" dirty="0"/>
              <a:t>CADR is then used to pay down senior debt and reduce its year-end balance. </a:t>
            </a:r>
          </a:p>
          <a:p>
            <a:endParaRPr lang="en-US" dirty="0"/>
          </a:p>
        </p:txBody>
      </p:sp>
    </p:spTree>
    <p:extLst>
      <p:ext uri="{BB962C8B-B14F-4D97-AF65-F5344CB8AC3E}">
        <p14:creationId xmlns:p14="http://schemas.microsoft.com/office/powerpoint/2010/main" val="107532761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684</TotalTime>
  <Words>3097</Words>
  <Application>Microsoft Macintosh PowerPoint</Application>
  <PresentationFormat>Widescreen</PresentationFormat>
  <Paragraphs>437</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Cambria Math</vt:lpstr>
      <vt:lpstr>Century Gothic</vt:lpstr>
      <vt:lpstr>Mangal</vt:lpstr>
      <vt:lpstr>Wingdings 3</vt:lpstr>
      <vt:lpstr>Wisp</vt:lpstr>
      <vt:lpstr>LBO analysis</vt:lpstr>
      <vt:lpstr>Outline</vt:lpstr>
      <vt:lpstr>Valuation features of an LBO</vt:lpstr>
      <vt:lpstr>Can we use the same WACC method? Yes, but…</vt:lpstr>
      <vt:lpstr>The APV model</vt:lpstr>
      <vt:lpstr>Recall</vt:lpstr>
      <vt:lpstr>RJR Nabisco</vt:lpstr>
      <vt:lpstr>Step 1: Prepare pro forma</vt:lpstr>
      <vt:lpstr>Step 2: Compute FCFs and cash available for debt repayment</vt:lpstr>
      <vt:lpstr>Step 3: Compute unlevered beta and required unlevered/asset return</vt:lpstr>
      <vt:lpstr>Step 4: Compute interest tax shield and terminal value of tax shield </vt:lpstr>
      <vt:lpstr>Step 4, II</vt:lpstr>
      <vt:lpstr>Step 5: Compute firm value</vt:lpstr>
      <vt:lpstr>PowerPoint Presentation</vt:lpstr>
      <vt:lpstr>Valuation</vt:lpstr>
      <vt:lpstr>Buy-side and sell-side advisors</vt:lpstr>
      <vt:lpstr>Final note on APV</vt:lpstr>
      <vt:lpstr>The LBO model</vt:lpstr>
      <vt:lpstr>Step 1: Repeat the first two steps of the APV method </vt:lpstr>
      <vt:lpstr>Step 2: Terminal value determination; Forecast EV/EBITDA multiples for entry and exit</vt:lpstr>
      <vt:lpstr>Step 3: Sensitivity analysis</vt:lpstr>
      <vt:lpstr>PowerPoint Presentation</vt:lpstr>
      <vt:lpstr>Notes</vt:lpstr>
      <vt:lpstr>Q&amp;As</vt:lpstr>
      <vt:lpstr>M&amp;A premium analysis</vt:lpstr>
      <vt:lpstr>PowerPoint Presentation</vt:lpstr>
      <vt:lpstr>General Qs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LBO analysis</dc:title>
  <dc:creator>Microsoft Office User</dc:creator>
  <cp:lastModifiedBy>Microsoft Office User</cp:lastModifiedBy>
  <cp:revision>103</cp:revision>
  <dcterms:created xsi:type="dcterms:W3CDTF">2017-10-20T23:56:23Z</dcterms:created>
  <dcterms:modified xsi:type="dcterms:W3CDTF">2019-11-18T14:45:34Z</dcterms:modified>
</cp:coreProperties>
</file>